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71" r:id="rId2"/>
    <p:sldId id="267" r:id="rId3"/>
    <p:sldId id="277" r:id="rId4"/>
    <p:sldId id="284" r:id="rId5"/>
    <p:sldId id="282" r:id="rId6"/>
    <p:sldId id="281" r:id="rId7"/>
    <p:sldId id="285" r:id="rId8"/>
    <p:sldId id="288" r:id="rId9"/>
    <p:sldId id="287" r:id="rId10"/>
    <p:sldId id="289" r:id="rId11"/>
    <p:sldId id="286" r:id="rId12"/>
    <p:sldId id="283" r:id="rId13"/>
    <p:sldId id="274" r:id="rId14"/>
    <p:sldId id="273" r:id="rId15"/>
  </p:sldIdLst>
  <p:sldSz cx="18288000" cy="10287000"/>
  <p:notesSz cx="6858000" cy="9144000"/>
  <p:embeddedFontLst>
    <p:embeddedFont>
      <p:font typeface="Now" panose="020B0604020202020204" charset="-94"/>
      <p:regular r:id="rId17"/>
    </p:embeddedFont>
    <p:embeddedFont>
      <p:font typeface="Proxima Nova" panose="020B0604020202020204" charset="0"/>
      <p:regular r:id="rId18"/>
    </p:embeddedFont>
    <p:embeddedFont>
      <p:font typeface="Proxima Nova Bold" panose="020B060402020202020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9D9359D1-AFD2-45E8-BB90-D2FB3BE7725C}">
          <p14:sldIdLst>
            <p14:sldId id="271"/>
            <p14:sldId id="267"/>
            <p14:sldId id="277"/>
            <p14:sldId id="284"/>
            <p14:sldId id="282"/>
            <p14:sldId id="281"/>
            <p14:sldId id="285"/>
            <p14:sldId id="288"/>
            <p14:sldId id="287"/>
            <p14:sldId id="289"/>
            <p14:sldId id="286"/>
            <p14:sldId id="283"/>
            <p14:sldId id="274"/>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0E2F"/>
    <a:srgbClr val="F89D56"/>
    <a:srgbClr val="132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94626" autoAdjust="0"/>
  </p:normalViewPr>
  <p:slideViewPr>
    <p:cSldViewPr>
      <p:cViewPr>
        <p:scale>
          <a:sx n="66" d="100"/>
          <a:sy n="66" d="100"/>
        </p:scale>
        <p:origin x="38" y="-10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tuhan Yelseli" userId="b347862548172836" providerId="LiveId" clId="{9B50D385-ECE1-4EF5-8CBD-C314B75A429D}"/>
    <pc:docChg chg="undo redo custSel addSld delSld modSld sldOrd modMainMaster">
      <pc:chgData name="Batuhan Yelseli" userId="b347862548172836" providerId="LiveId" clId="{9B50D385-ECE1-4EF5-8CBD-C314B75A429D}" dt="2024-10-23T07:19:45.121" v="174" actId="20577"/>
      <pc:docMkLst>
        <pc:docMk/>
      </pc:docMkLst>
      <pc:sldChg chg="modSp mod ord">
        <pc:chgData name="Batuhan Yelseli" userId="b347862548172836" providerId="LiveId" clId="{9B50D385-ECE1-4EF5-8CBD-C314B75A429D}" dt="2024-10-23T07:19:45.121" v="174" actId="20577"/>
        <pc:sldMkLst>
          <pc:docMk/>
          <pc:sldMk cId="3622783845" sldId="267"/>
        </pc:sldMkLst>
        <pc:spChg chg="mod">
          <ac:chgData name="Batuhan Yelseli" userId="b347862548172836" providerId="LiveId" clId="{9B50D385-ECE1-4EF5-8CBD-C314B75A429D}" dt="2024-10-23T07:19:45.121" v="174" actId="20577"/>
          <ac:spMkLst>
            <pc:docMk/>
            <pc:sldMk cId="3622783845" sldId="267"/>
            <ac:spMk id="2" creationId="{A6BF1E98-2607-3541-01AD-6DAD0A92AE27}"/>
          </ac:spMkLst>
        </pc:spChg>
      </pc:sldChg>
      <pc:sldChg chg="modSp mod">
        <pc:chgData name="Batuhan Yelseli" userId="b347862548172836" providerId="LiveId" clId="{9B50D385-ECE1-4EF5-8CBD-C314B75A429D}" dt="2024-10-23T07:18:57.261" v="157" actId="20577"/>
        <pc:sldMkLst>
          <pc:docMk/>
          <pc:sldMk cId="1524831540" sldId="269"/>
        </pc:sldMkLst>
        <pc:spChg chg="mod">
          <ac:chgData name="Batuhan Yelseli" userId="b347862548172836" providerId="LiveId" clId="{9B50D385-ECE1-4EF5-8CBD-C314B75A429D}" dt="2024-10-23T07:18:57.261" v="157" actId="20577"/>
          <ac:spMkLst>
            <pc:docMk/>
            <pc:sldMk cId="1524831540" sldId="269"/>
            <ac:spMk id="2" creationId="{DF72E167-59CC-8DF2-B150-46C0E6D8C558}"/>
          </ac:spMkLst>
        </pc:spChg>
      </pc:sldChg>
      <pc:sldChg chg="add del">
        <pc:chgData name="Batuhan Yelseli" userId="b347862548172836" providerId="LiveId" clId="{9B50D385-ECE1-4EF5-8CBD-C314B75A429D}" dt="2024-10-23T07:14:06.944" v="31" actId="47"/>
        <pc:sldMkLst>
          <pc:docMk/>
          <pc:sldMk cId="1070408396" sldId="275"/>
        </pc:sldMkLst>
      </pc:sldChg>
      <pc:sldChg chg="addSp modSp new mod modClrScheme chgLayout">
        <pc:chgData name="Batuhan Yelseli" userId="b347862548172836" providerId="LiveId" clId="{9B50D385-ECE1-4EF5-8CBD-C314B75A429D}" dt="2024-10-23T07:18:46.594" v="148" actId="6549"/>
        <pc:sldMkLst>
          <pc:docMk/>
          <pc:sldMk cId="96059743" sldId="276"/>
        </pc:sldMkLst>
        <pc:spChg chg="add mod">
          <ac:chgData name="Batuhan Yelseli" userId="b347862548172836" providerId="LiveId" clId="{9B50D385-ECE1-4EF5-8CBD-C314B75A429D}" dt="2024-10-23T07:18:46.594" v="148" actId="6549"/>
          <ac:spMkLst>
            <pc:docMk/>
            <pc:sldMk cId="96059743" sldId="276"/>
            <ac:spMk id="2" creationId="{784821D6-2E5E-B26B-3558-2F71F639D8ED}"/>
          </ac:spMkLst>
        </pc:spChg>
      </pc:sldChg>
      <pc:sldChg chg="addSp modSp new mod modClrScheme chgLayout">
        <pc:chgData name="Batuhan Yelseli" userId="b347862548172836" providerId="LiveId" clId="{9B50D385-ECE1-4EF5-8CBD-C314B75A429D}" dt="2024-10-23T07:18:34.118" v="145" actId="14100"/>
        <pc:sldMkLst>
          <pc:docMk/>
          <pc:sldMk cId="263836187" sldId="277"/>
        </pc:sldMkLst>
        <pc:spChg chg="add mod">
          <ac:chgData name="Batuhan Yelseli" userId="b347862548172836" providerId="LiveId" clId="{9B50D385-ECE1-4EF5-8CBD-C314B75A429D}" dt="2024-10-23T07:14:42.784" v="55"/>
          <ac:spMkLst>
            <pc:docMk/>
            <pc:sldMk cId="263836187" sldId="277"/>
            <ac:spMk id="2" creationId="{4D9E24E1-22F6-4A41-6F53-E17F4CF13A17}"/>
          </ac:spMkLst>
        </pc:spChg>
        <pc:spChg chg="add mod">
          <ac:chgData name="Batuhan Yelseli" userId="b347862548172836" providerId="LiveId" clId="{9B50D385-ECE1-4EF5-8CBD-C314B75A429D}" dt="2024-10-23T07:16:15.265" v="83"/>
          <ac:spMkLst>
            <pc:docMk/>
            <pc:sldMk cId="263836187" sldId="277"/>
            <ac:spMk id="3" creationId="{D56F7C9F-CBC0-A11E-E0CA-BCE96729D0B1}"/>
          </ac:spMkLst>
        </pc:spChg>
        <pc:spChg chg="add mod">
          <ac:chgData name="Batuhan Yelseli" userId="b347862548172836" providerId="LiveId" clId="{9B50D385-ECE1-4EF5-8CBD-C314B75A429D}" dt="2024-10-23T07:18:34.118" v="145" actId="14100"/>
          <ac:spMkLst>
            <pc:docMk/>
            <pc:sldMk cId="263836187" sldId="277"/>
            <ac:spMk id="4" creationId="{29845B57-A103-6E39-059D-6B28FB9B3F35}"/>
          </ac:spMkLst>
        </pc:spChg>
      </pc:sldChg>
      <pc:sldChg chg="addSp modSp add mod">
        <pc:chgData name="Batuhan Yelseli" userId="b347862548172836" providerId="LiveId" clId="{9B50D385-ECE1-4EF5-8CBD-C314B75A429D}" dt="2024-10-23T07:18:40.598" v="147" actId="20577"/>
        <pc:sldMkLst>
          <pc:docMk/>
          <pc:sldMk cId="3677812603" sldId="278"/>
        </pc:sldMkLst>
        <pc:spChg chg="add mod">
          <ac:chgData name="Batuhan Yelseli" userId="b347862548172836" providerId="LiveId" clId="{9B50D385-ECE1-4EF5-8CBD-C314B75A429D}" dt="2024-10-23T07:18:40.598" v="147" actId="20577"/>
          <ac:spMkLst>
            <pc:docMk/>
            <pc:sldMk cId="3677812603" sldId="278"/>
            <ac:spMk id="2" creationId="{5FCFA373-DC59-3BD5-5881-A08C343E28AD}"/>
          </ac:spMkLst>
        </pc:spChg>
      </pc:sldChg>
      <pc:sldMasterChg chg="modSldLayout">
        <pc:chgData name="Batuhan Yelseli" userId="b347862548172836" providerId="LiveId" clId="{9B50D385-ECE1-4EF5-8CBD-C314B75A429D}" dt="2024-10-23T07:18:05.651" v="133" actId="21"/>
        <pc:sldMasterMkLst>
          <pc:docMk/>
          <pc:sldMasterMk cId="0" sldId="2147483648"/>
        </pc:sldMasterMkLst>
        <pc:sldLayoutChg chg="modSp mod">
          <pc:chgData name="Batuhan Yelseli" userId="b347862548172836" providerId="LiveId" clId="{9B50D385-ECE1-4EF5-8CBD-C314B75A429D}" dt="2024-10-23T07:13:42.526" v="20" actId="1036"/>
          <pc:sldLayoutMkLst>
            <pc:docMk/>
            <pc:sldMasterMk cId="0" sldId="2147483648"/>
            <pc:sldLayoutMk cId="0" sldId="2147483656"/>
          </pc:sldLayoutMkLst>
          <pc:spChg chg="mod">
            <ac:chgData name="Batuhan Yelseli" userId="b347862548172836" providerId="LiveId" clId="{9B50D385-ECE1-4EF5-8CBD-C314B75A429D}" dt="2024-10-23T07:13:42.526" v="20" actId="1036"/>
            <ac:spMkLst>
              <pc:docMk/>
              <pc:sldMasterMk cId="0" sldId="2147483648"/>
              <pc:sldLayoutMk cId="0" sldId="2147483656"/>
              <ac:spMk id="10" creationId="{F53646D5-C0DA-129D-E2CB-5686D175FE31}"/>
            </ac:spMkLst>
          </pc:spChg>
          <pc:spChg chg="mod">
            <ac:chgData name="Batuhan Yelseli" userId="b347862548172836" providerId="LiveId" clId="{9B50D385-ECE1-4EF5-8CBD-C314B75A429D}" dt="2024-10-23T07:13:42.526" v="20" actId="1036"/>
            <ac:spMkLst>
              <pc:docMk/>
              <pc:sldMasterMk cId="0" sldId="2147483648"/>
              <pc:sldLayoutMk cId="0" sldId="2147483656"/>
              <ac:spMk id="15" creationId="{BBC2F7C5-98B1-EF6D-F658-25ABE582282C}"/>
            </ac:spMkLst>
          </pc:spChg>
        </pc:sldLayoutChg>
        <pc:sldLayoutChg chg="addSp delSp modSp mod">
          <pc:chgData name="Batuhan Yelseli" userId="b347862548172836" providerId="LiveId" clId="{9B50D385-ECE1-4EF5-8CBD-C314B75A429D}" dt="2024-10-23T07:15:16.658" v="71" actId="20577"/>
          <pc:sldLayoutMkLst>
            <pc:docMk/>
            <pc:sldMasterMk cId="0" sldId="2147483648"/>
            <pc:sldLayoutMk cId="0" sldId="2147483658"/>
          </pc:sldLayoutMkLst>
          <pc:spChg chg="add del mod">
            <ac:chgData name="Batuhan Yelseli" userId="b347862548172836" providerId="LiveId" clId="{9B50D385-ECE1-4EF5-8CBD-C314B75A429D}" dt="2024-10-23T07:15:16.658" v="71" actId="20577"/>
            <ac:spMkLst>
              <pc:docMk/>
              <pc:sldMasterMk cId="0" sldId="2147483648"/>
              <pc:sldLayoutMk cId="0" sldId="2147483658"/>
              <ac:spMk id="8" creationId="{83AA0450-3F91-07F5-B60D-5138D6E3B25D}"/>
            </ac:spMkLst>
          </pc:spChg>
        </pc:sldLayoutChg>
        <pc:sldLayoutChg chg="addSp delSp modSp mod">
          <pc:chgData name="Batuhan Yelseli" userId="b347862548172836" providerId="LiveId" clId="{9B50D385-ECE1-4EF5-8CBD-C314B75A429D}" dt="2024-10-23T07:18:05.651" v="133" actId="21"/>
          <pc:sldLayoutMkLst>
            <pc:docMk/>
            <pc:sldMasterMk cId="0" sldId="2147483648"/>
            <pc:sldLayoutMk cId="3473355625" sldId="2147483661"/>
          </pc:sldLayoutMkLst>
          <pc:spChg chg="add del mod">
            <ac:chgData name="Batuhan Yelseli" userId="b347862548172836" providerId="LiveId" clId="{9B50D385-ECE1-4EF5-8CBD-C314B75A429D}" dt="2024-10-23T07:17:44.575" v="130" actId="478"/>
            <ac:spMkLst>
              <pc:docMk/>
              <pc:sldMasterMk cId="0" sldId="2147483648"/>
              <pc:sldLayoutMk cId="3473355625" sldId="2147483661"/>
              <ac:spMk id="2" creationId="{949F5069-ACC7-1709-9D0B-0E1FC5BC1BC0}"/>
            </ac:spMkLst>
          </pc:spChg>
          <pc:spChg chg="add del mod">
            <ac:chgData name="Batuhan Yelseli" userId="b347862548172836" providerId="LiveId" clId="{9B50D385-ECE1-4EF5-8CBD-C314B75A429D}" dt="2024-10-23T07:18:05.651" v="133" actId="21"/>
            <ac:spMkLst>
              <pc:docMk/>
              <pc:sldMasterMk cId="0" sldId="2147483648"/>
              <pc:sldLayoutMk cId="3473355625" sldId="2147483661"/>
              <ac:spMk id="3" creationId="{29845B57-A103-6E39-059D-6B28FB9B3F35}"/>
            </ac:spMkLst>
          </pc:spChg>
          <pc:spChg chg="mod">
            <ac:chgData name="Batuhan Yelseli" userId="b347862548172836" providerId="LiveId" clId="{9B50D385-ECE1-4EF5-8CBD-C314B75A429D}" dt="2024-10-23T07:15:41.818" v="76" actId="1076"/>
            <ac:spMkLst>
              <pc:docMk/>
              <pc:sldMasterMk cId="0" sldId="2147483648"/>
              <pc:sldLayoutMk cId="3473355625" sldId="2147483661"/>
              <ac:spMk id="7" creationId="{54BA4EAC-2DA8-79B5-4E4D-4890707B01A8}"/>
            </ac:spMkLst>
          </pc:spChg>
          <pc:spChg chg="del mod">
            <ac:chgData name="Batuhan Yelseli" userId="b347862548172836" providerId="LiveId" clId="{9B50D385-ECE1-4EF5-8CBD-C314B75A429D}" dt="2024-10-23T07:15:39.877" v="74"/>
            <ac:spMkLst>
              <pc:docMk/>
              <pc:sldMasterMk cId="0" sldId="2147483648"/>
              <pc:sldLayoutMk cId="3473355625" sldId="2147483661"/>
              <ac:spMk id="8" creationId="{83AA0450-3F91-07F5-B60D-5138D6E3B25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95129-35A7-4725-B5A4-4239412A7353}" type="datetimeFigureOut">
              <a:rPr lang="tr-TR" smtClean="0"/>
              <a:t>25.10.2024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96559-C405-4C99-9F57-00B7701B316E}" type="slidenum">
              <a:rPr lang="tr-TR" smtClean="0"/>
              <a:t>‹#›</a:t>
            </a:fld>
            <a:endParaRPr lang="tr-TR"/>
          </a:p>
        </p:txBody>
      </p:sp>
    </p:spTree>
    <p:extLst>
      <p:ext uri="{BB962C8B-B14F-4D97-AF65-F5344CB8AC3E}">
        <p14:creationId xmlns:p14="http://schemas.microsoft.com/office/powerpoint/2010/main" val="798024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96559-C405-4C99-9F57-00B7701B316E}" type="slidenum">
              <a:rPr lang="tr-TR" smtClean="0"/>
              <a:t>6</a:t>
            </a:fld>
            <a:endParaRPr lang="tr-TR"/>
          </a:p>
        </p:txBody>
      </p:sp>
    </p:spTree>
    <p:extLst>
      <p:ext uri="{BB962C8B-B14F-4D97-AF65-F5344CB8AC3E}">
        <p14:creationId xmlns:p14="http://schemas.microsoft.com/office/powerpoint/2010/main" val="22509157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iriş">
    <p:spTree>
      <p:nvGrpSpPr>
        <p:cNvPr id="1" name=""/>
        <p:cNvGrpSpPr/>
        <p:nvPr/>
      </p:nvGrpSpPr>
      <p:grpSpPr>
        <a:xfrm>
          <a:off x="0" y="0"/>
          <a:ext cx="0" cy="0"/>
          <a:chOff x="0" y="0"/>
          <a:chExt cx="0" cy="0"/>
        </a:xfrm>
      </p:grpSpPr>
      <p:sp>
        <p:nvSpPr>
          <p:cNvPr id="18" name="Freeform 2">
            <a:extLst>
              <a:ext uri="{FF2B5EF4-FFF2-40B4-BE49-F238E27FC236}">
                <a16:creationId xmlns:a16="http://schemas.microsoft.com/office/drawing/2014/main" id="{1C98D955-CE25-A607-F49D-564CFDE7BD4A}"/>
              </a:ext>
            </a:extLst>
          </p:cNvPr>
          <p:cNvSpPr/>
          <p:nvPr userDrawn="1"/>
        </p:nvSpPr>
        <p:spPr>
          <a:xfrm>
            <a:off x="-18143" y="0"/>
            <a:ext cx="18306143" cy="103214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67" b="-17255"/>
            </a:stretch>
          </a:blipFill>
        </p:spPr>
        <p:txBody>
          <a:bodyPr/>
          <a:lstStyle/>
          <a:p>
            <a:endParaRPr lang="tr-TR"/>
          </a:p>
        </p:txBody>
      </p:sp>
      <p:sp>
        <p:nvSpPr>
          <p:cNvPr id="10" name="Freeform 6">
            <a:extLst>
              <a:ext uri="{FF2B5EF4-FFF2-40B4-BE49-F238E27FC236}">
                <a16:creationId xmlns:a16="http://schemas.microsoft.com/office/drawing/2014/main" id="{E0D60C43-F516-7DB0-FA52-D1E880E422E6}"/>
              </a:ext>
            </a:extLst>
          </p:cNvPr>
          <p:cNvSpPr/>
          <p:nvPr userDrawn="1"/>
        </p:nvSpPr>
        <p:spPr>
          <a:xfrm>
            <a:off x="15136716" y="7776556"/>
            <a:ext cx="2541245" cy="2027269"/>
          </a:xfrm>
          <a:custGeom>
            <a:avLst/>
            <a:gdLst/>
            <a:ahLst/>
            <a:cxnLst/>
            <a:rect l="l" t="t" r="r" b="b"/>
            <a:pathLst>
              <a:path w="2541245" h="2027269">
                <a:moveTo>
                  <a:pt x="0" y="0"/>
                </a:moveTo>
                <a:lnTo>
                  <a:pt x="2541245" y="0"/>
                </a:lnTo>
                <a:lnTo>
                  <a:pt x="2541245" y="2027268"/>
                </a:lnTo>
                <a:lnTo>
                  <a:pt x="0" y="2027268"/>
                </a:lnTo>
                <a:lnTo>
                  <a:pt x="0" y="0"/>
                </a:lnTo>
                <a:close/>
              </a:path>
            </a:pathLst>
          </a:custGeom>
          <a:blipFill>
            <a:blip r:embed="rId3"/>
            <a:stretch>
              <a:fillRect l="-11769" t="-14072" r="-11769" b="-38463"/>
            </a:stretch>
          </a:blipFill>
        </p:spPr>
        <p:txBody>
          <a:bodyPr/>
          <a:lstStyle/>
          <a:p>
            <a:endParaRPr lang="tr-TR"/>
          </a:p>
        </p:txBody>
      </p:sp>
      <p:grpSp>
        <p:nvGrpSpPr>
          <p:cNvPr id="5" name="Group 3">
            <a:extLst>
              <a:ext uri="{FF2B5EF4-FFF2-40B4-BE49-F238E27FC236}">
                <a16:creationId xmlns:a16="http://schemas.microsoft.com/office/drawing/2014/main" id="{561F5160-24C3-39DF-0B95-ABD3C7129EB4}"/>
              </a:ext>
            </a:extLst>
          </p:cNvPr>
          <p:cNvGrpSpPr/>
          <p:nvPr userDrawn="1"/>
        </p:nvGrpSpPr>
        <p:grpSpPr>
          <a:xfrm>
            <a:off x="0" y="3191307"/>
            <a:ext cx="6809847" cy="3904386"/>
            <a:chOff x="0" y="0"/>
            <a:chExt cx="1793540" cy="1028316"/>
          </a:xfrm>
        </p:grpSpPr>
        <p:sp>
          <p:nvSpPr>
            <p:cNvPr id="6" name="Freeform 4">
              <a:extLst>
                <a:ext uri="{FF2B5EF4-FFF2-40B4-BE49-F238E27FC236}">
                  <a16:creationId xmlns:a16="http://schemas.microsoft.com/office/drawing/2014/main" id="{C08CFE7C-0568-A085-4280-DAE88F8AF6B1}"/>
                </a:ext>
              </a:extLst>
            </p:cNvPr>
            <p:cNvSpPr/>
            <p:nvPr/>
          </p:nvSpPr>
          <p:spPr>
            <a:xfrm>
              <a:off x="0" y="0"/>
              <a:ext cx="1793540" cy="1028316"/>
            </a:xfrm>
            <a:custGeom>
              <a:avLst/>
              <a:gdLst/>
              <a:ahLst/>
              <a:cxnLst/>
              <a:rect l="l" t="t" r="r" b="b"/>
              <a:pathLst>
                <a:path w="1793540" h="1028316">
                  <a:moveTo>
                    <a:pt x="0" y="0"/>
                  </a:moveTo>
                  <a:lnTo>
                    <a:pt x="1793540" y="0"/>
                  </a:lnTo>
                  <a:lnTo>
                    <a:pt x="1793540" y="1028316"/>
                  </a:lnTo>
                  <a:lnTo>
                    <a:pt x="0" y="1028316"/>
                  </a:lnTo>
                  <a:close/>
                </a:path>
              </a:pathLst>
            </a:custGeom>
            <a:solidFill>
              <a:srgbClr val="131737"/>
            </a:solidFill>
          </p:spPr>
          <p:txBody>
            <a:bodyPr/>
            <a:lstStyle/>
            <a:p>
              <a:endParaRPr lang="tr-TR">
                <a:solidFill>
                  <a:srgbClr val="F89D56"/>
                </a:solidFill>
                <a:latin typeface="Proxima Nova" panose="020B0604020202020204" charset="0"/>
              </a:endParaRPr>
            </a:p>
          </p:txBody>
        </p:sp>
        <p:sp>
          <p:nvSpPr>
            <p:cNvPr id="7" name="TextBox 5">
              <a:extLst>
                <a:ext uri="{FF2B5EF4-FFF2-40B4-BE49-F238E27FC236}">
                  <a16:creationId xmlns:a16="http://schemas.microsoft.com/office/drawing/2014/main" id="{E49C3E4E-1B10-6A92-1D0F-B839BD14A7AE}"/>
                </a:ext>
              </a:extLst>
            </p:cNvPr>
            <p:cNvSpPr txBox="1"/>
            <p:nvPr/>
          </p:nvSpPr>
          <p:spPr>
            <a:xfrm>
              <a:off x="0" y="-114300"/>
              <a:ext cx="1793540" cy="1142616"/>
            </a:xfrm>
            <a:prstGeom prst="rect">
              <a:avLst/>
            </a:prstGeom>
          </p:spPr>
          <p:txBody>
            <a:bodyPr lIns="50800" tIns="50800" rIns="50800" bIns="50800" rtlCol="0" anchor="ctr"/>
            <a:lstStyle/>
            <a:p>
              <a:pPr algn="ctr">
                <a:lnSpc>
                  <a:spcPts val="3759"/>
                </a:lnSpc>
              </a:pPr>
              <a:endParaRPr>
                <a:solidFill>
                  <a:srgbClr val="F89D56"/>
                </a:solidFill>
                <a:latin typeface="Proxima Nova" panose="020B0604020202020204" charset="0"/>
              </a:endParaRPr>
            </a:p>
          </p:txBody>
        </p:sp>
      </p:grpSp>
      <p:sp>
        <p:nvSpPr>
          <p:cNvPr id="11" name="Title 1">
            <a:extLst>
              <a:ext uri="{FF2B5EF4-FFF2-40B4-BE49-F238E27FC236}">
                <a16:creationId xmlns:a16="http://schemas.microsoft.com/office/drawing/2014/main" id="{83051158-9450-2A04-E5D4-5C6A25D4311D}"/>
              </a:ext>
            </a:extLst>
          </p:cNvPr>
          <p:cNvSpPr>
            <a:spLocks noGrp="1"/>
          </p:cNvSpPr>
          <p:nvPr>
            <p:ph type="title"/>
          </p:nvPr>
        </p:nvSpPr>
        <p:spPr>
          <a:xfrm>
            <a:off x="264395" y="3740240"/>
            <a:ext cx="6281057" cy="1143000"/>
          </a:xfrm>
          <a:prstGeom prst="rect">
            <a:avLst/>
          </a:prstGeom>
        </p:spPr>
        <p:txBody>
          <a:bodyPr/>
          <a:lstStyle>
            <a:lvl1pPr marL="0" algn="l" defTabSz="914400" rtl="0" eaLnBrk="1" latinLnBrk="0" hangingPunct="1">
              <a:lnSpc>
                <a:spcPts val="4118"/>
              </a:lnSpc>
              <a:defRPr lang="en-US" sz="2941" kern="1200" dirty="0">
                <a:solidFill>
                  <a:srgbClr val="F89D56"/>
                </a:solidFill>
                <a:latin typeface="Proxima Nova"/>
                <a:ea typeface="Proxima Nova"/>
                <a:cs typeface="Proxima Nova"/>
              </a:defRPr>
            </a:lvl1pPr>
          </a:lstStyle>
          <a:p>
            <a:r>
              <a:rPr lang="en-US" dirty="0"/>
              <a:t>Click to edit Master title style</a:t>
            </a:r>
          </a:p>
        </p:txBody>
      </p:sp>
      <p:sp>
        <p:nvSpPr>
          <p:cNvPr id="17" name="Text Placeholder 2">
            <a:extLst>
              <a:ext uri="{FF2B5EF4-FFF2-40B4-BE49-F238E27FC236}">
                <a16:creationId xmlns:a16="http://schemas.microsoft.com/office/drawing/2014/main" id="{8C9D4B67-E17D-2FE4-BF7D-38C30D137544}"/>
              </a:ext>
            </a:extLst>
          </p:cNvPr>
          <p:cNvSpPr>
            <a:spLocks noGrp="1"/>
          </p:cNvSpPr>
          <p:nvPr>
            <p:ph type="body" idx="1"/>
          </p:nvPr>
        </p:nvSpPr>
        <p:spPr>
          <a:xfrm>
            <a:off x="297052" y="5981700"/>
            <a:ext cx="6248400" cy="757860"/>
          </a:xfrm>
          <a:prstGeom prst="rect">
            <a:avLst/>
          </a:prstGeom>
        </p:spPr>
        <p:txBody>
          <a:bodyPr anchor="b"/>
          <a:lstStyle>
            <a:lvl1pPr marL="0" indent="0">
              <a:buNone/>
              <a:defRPr sz="2000">
                <a:solidFill>
                  <a:srgbClr val="F89D56"/>
                </a:solidFill>
                <a:latin typeface="Proxima Nova" panose="020B060402020202020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
        <p:nvSpPr>
          <p:cNvPr id="8" name="TextBox 3">
            <a:extLst>
              <a:ext uri="{FF2B5EF4-FFF2-40B4-BE49-F238E27FC236}">
                <a16:creationId xmlns:a16="http://schemas.microsoft.com/office/drawing/2014/main" id="{83AA0450-3F91-07F5-B60D-5138D6E3B25D}"/>
              </a:ext>
            </a:extLst>
          </p:cNvPr>
          <p:cNvSpPr txBox="1"/>
          <p:nvPr userDrawn="1"/>
        </p:nvSpPr>
        <p:spPr>
          <a:xfrm>
            <a:off x="1392195" y="1029315"/>
            <a:ext cx="3350568" cy="480656"/>
          </a:xfrm>
          <a:prstGeom prst="rect">
            <a:avLst/>
          </a:prstGeom>
        </p:spPr>
        <p:txBody>
          <a:bodyPr lIns="0" tIns="0" rIns="0" bIns="0" rtlCol="0" anchor="t">
            <a:spAutoFit/>
          </a:bodyPr>
          <a:lstStyle/>
          <a:p>
            <a:pPr algn="l">
              <a:lnSpc>
                <a:spcPts val="3957"/>
              </a:lnSpc>
            </a:pPr>
            <a:r>
              <a:rPr lang="en-US" sz="2826" b="1" spc="876" dirty="0">
                <a:solidFill>
                  <a:srgbClr val="132052"/>
                </a:solidFill>
                <a:latin typeface="Proxima Nova Bold"/>
                <a:ea typeface="Proxima Nova Bold"/>
                <a:cs typeface="Proxima Nova Bold"/>
                <a:sym typeface="Proxima Nova Bold"/>
              </a:rPr>
              <a:t>İÇİNDEKİLER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çindekiler">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54BA4EAC-2DA8-79B5-4E4D-4890707B01A8}"/>
              </a:ext>
            </a:extLst>
          </p:cNvPr>
          <p:cNvSpPr/>
          <p:nvPr userDrawn="1"/>
        </p:nvSpPr>
        <p:spPr>
          <a:xfrm>
            <a:off x="908702" y="1156909"/>
            <a:ext cx="251069" cy="251475"/>
          </a:xfrm>
          <a:custGeom>
            <a:avLst/>
            <a:gdLst/>
            <a:ahLst/>
            <a:cxnLst/>
            <a:rect l="l" t="t" r="r" b="b"/>
            <a:pathLst>
              <a:path w="251069" h="251475">
                <a:moveTo>
                  <a:pt x="0" y="0"/>
                </a:moveTo>
                <a:lnTo>
                  <a:pt x="251069" y="0"/>
                </a:lnTo>
                <a:lnTo>
                  <a:pt x="251069" y="251475"/>
                </a:lnTo>
                <a:lnTo>
                  <a:pt x="0" y="251475"/>
                </a:lnTo>
                <a:lnTo>
                  <a:pt x="0" y="0"/>
                </a:lnTo>
                <a:close/>
              </a:path>
            </a:pathLst>
          </a:custGeom>
          <a:blipFill>
            <a:blip r:embed="rId2"/>
            <a:stretch>
              <a:fillRect/>
            </a:stretch>
          </a:blipFill>
        </p:spPr>
        <p:txBody>
          <a:bodyPr/>
          <a:lstStyle/>
          <a:p>
            <a:endParaRPr lang="tr-TR"/>
          </a:p>
        </p:txBody>
      </p:sp>
    </p:spTree>
    <p:extLst>
      <p:ext uri="{BB962C8B-B14F-4D97-AF65-F5344CB8AC3E}">
        <p14:creationId xmlns:p14="http://schemas.microsoft.com/office/powerpoint/2010/main" val="3473355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çerik">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56033230-BC53-3E1B-3E3B-667A87EC1214}"/>
              </a:ext>
            </a:extLst>
          </p:cNvPr>
          <p:cNvSpPr/>
          <p:nvPr userDrawn="1"/>
        </p:nvSpPr>
        <p:spPr>
          <a:xfrm>
            <a:off x="16145407" y="9258300"/>
            <a:ext cx="1113893" cy="888604"/>
          </a:xfrm>
          <a:custGeom>
            <a:avLst/>
            <a:gdLst/>
            <a:ahLst/>
            <a:cxnLst/>
            <a:rect l="l" t="t" r="r" b="b"/>
            <a:pathLst>
              <a:path w="1113893" h="888604">
                <a:moveTo>
                  <a:pt x="0" y="0"/>
                </a:moveTo>
                <a:lnTo>
                  <a:pt x="1113893" y="0"/>
                </a:lnTo>
                <a:lnTo>
                  <a:pt x="1113893" y="888604"/>
                </a:lnTo>
                <a:lnTo>
                  <a:pt x="0" y="888604"/>
                </a:lnTo>
                <a:lnTo>
                  <a:pt x="0" y="0"/>
                </a:lnTo>
                <a:close/>
              </a:path>
            </a:pathLst>
          </a:custGeom>
          <a:blipFill>
            <a:blip r:embed="rId2"/>
            <a:stretch>
              <a:fillRect l="-11769" t="-14072" r="-11769" b="-38463"/>
            </a:stretch>
          </a:blipFill>
        </p:spPr>
        <p:txBody>
          <a:bodyPr/>
          <a:lstStyle/>
          <a:p>
            <a:endParaRPr lang="tr-TR"/>
          </a:p>
        </p:txBody>
      </p:sp>
      <p:sp>
        <p:nvSpPr>
          <p:cNvPr id="10" name="AutoShape 2">
            <a:extLst>
              <a:ext uri="{FF2B5EF4-FFF2-40B4-BE49-F238E27FC236}">
                <a16:creationId xmlns:a16="http://schemas.microsoft.com/office/drawing/2014/main" id="{F53646D5-C0DA-129D-E2CB-5686D175FE31}"/>
              </a:ext>
            </a:extLst>
          </p:cNvPr>
          <p:cNvSpPr/>
          <p:nvPr userDrawn="1"/>
        </p:nvSpPr>
        <p:spPr>
          <a:xfrm>
            <a:off x="533400" y="1333500"/>
            <a:ext cx="16978174" cy="0"/>
          </a:xfrm>
          <a:prstGeom prst="line">
            <a:avLst/>
          </a:prstGeom>
          <a:ln w="38100" cap="flat">
            <a:solidFill>
              <a:srgbClr val="F89D56"/>
            </a:solidFill>
            <a:prstDash val="solid"/>
            <a:headEnd type="none" w="sm" len="sm"/>
            <a:tailEnd type="none" w="sm" len="sm"/>
          </a:ln>
        </p:spPr>
        <p:txBody>
          <a:bodyPr/>
          <a:lstStyle/>
          <a:p>
            <a:endParaRPr lang="tr-TR"/>
          </a:p>
        </p:txBody>
      </p:sp>
      <p:sp>
        <p:nvSpPr>
          <p:cNvPr id="14" name="Slide Number Placeholder 6">
            <a:extLst>
              <a:ext uri="{FF2B5EF4-FFF2-40B4-BE49-F238E27FC236}">
                <a16:creationId xmlns:a16="http://schemas.microsoft.com/office/drawing/2014/main" id="{924D1915-9E9B-7540-2A74-3959DF051A81}"/>
              </a:ext>
            </a:extLst>
          </p:cNvPr>
          <p:cNvSpPr txBox="1">
            <a:spLocks/>
          </p:cNvSpPr>
          <p:nvPr userDrawn="1"/>
        </p:nvSpPr>
        <p:spPr>
          <a:xfrm>
            <a:off x="533400" y="9623761"/>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230" smtClean="0">
                <a:latin typeface="Proxima Nova" panose="020B0604020202020204" charset="0"/>
              </a:rPr>
              <a:pPr/>
              <a:t>‹#›</a:t>
            </a:fld>
            <a:endParaRPr lang="en-US" sz="2230" dirty="0">
              <a:latin typeface="Proxima Nova" panose="020B0604020202020204" charset="0"/>
            </a:endParaRPr>
          </a:p>
        </p:txBody>
      </p:sp>
      <p:sp>
        <p:nvSpPr>
          <p:cNvPr id="15" name="Title 1">
            <a:extLst>
              <a:ext uri="{FF2B5EF4-FFF2-40B4-BE49-F238E27FC236}">
                <a16:creationId xmlns:a16="http://schemas.microsoft.com/office/drawing/2014/main" id="{BBC2F7C5-98B1-EF6D-F658-25ABE582282C}"/>
              </a:ext>
            </a:extLst>
          </p:cNvPr>
          <p:cNvSpPr>
            <a:spLocks noGrp="1"/>
          </p:cNvSpPr>
          <p:nvPr>
            <p:ph type="title"/>
          </p:nvPr>
        </p:nvSpPr>
        <p:spPr>
          <a:xfrm>
            <a:off x="533400" y="444895"/>
            <a:ext cx="16978174" cy="879534"/>
          </a:xfrm>
          <a:prstGeom prst="rect">
            <a:avLst/>
          </a:prstGeom>
        </p:spPr>
        <p:txBody>
          <a:bodyPr/>
          <a:lstStyle>
            <a:lvl1pPr algn="l">
              <a:defRPr sz="3300">
                <a:latin typeface="Proxima Nova" panose="020B0604020202020204"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şekkürler">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102362B2-772F-A595-E1D5-166CAB6F5D72}"/>
              </a:ext>
            </a:extLst>
          </p:cNvPr>
          <p:cNvSpPr/>
          <p:nvPr userDrawn="1"/>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tr-TR"/>
          </a:p>
        </p:txBody>
      </p:sp>
      <p:sp>
        <p:nvSpPr>
          <p:cNvPr id="4" name="TextBox 4">
            <a:extLst>
              <a:ext uri="{FF2B5EF4-FFF2-40B4-BE49-F238E27FC236}">
                <a16:creationId xmlns:a16="http://schemas.microsoft.com/office/drawing/2014/main" id="{AB547A73-EEFA-3D1D-C1E6-A9B3031DF285}"/>
              </a:ext>
            </a:extLst>
          </p:cNvPr>
          <p:cNvSpPr txBox="1"/>
          <p:nvPr userDrawn="1"/>
        </p:nvSpPr>
        <p:spPr>
          <a:xfrm>
            <a:off x="7228396" y="6284313"/>
            <a:ext cx="3831208" cy="497167"/>
          </a:xfrm>
          <a:prstGeom prst="rect">
            <a:avLst/>
          </a:prstGeom>
        </p:spPr>
        <p:txBody>
          <a:bodyPr lIns="0" tIns="0" rIns="0" bIns="0" rtlCol="0" anchor="t">
            <a:spAutoFit/>
          </a:bodyPr>
          <a:lstStyle/>
          <a:p>
            <a:pPr algn="ctr">
              <a:lnSpc>
                <a:spcPts val="4097"/>
              </a:lnSpc>
            </a:pPr>
            <a:r>
              <a:rPr lang="en-US" sz="2926" spc="1015" dirty="0">
                <a:solidFill>
                  <a:srgbClr val="F89D56"/>
                </a:solidFill>
                <a:latin typeface="Proxima Nova"/>
                <a:ea typeface="Proxima Nova"/>
                <a:cs typeface="Proxima Nova"/>
                <a:sym typeface="Proxima Nova"/>
              </a:rPr>
              <a:t>TEŞEKKÜRLER</a:t>
            </a:r>
          </a:p>
        </p:txBody>
      </p:sp>
      <p:sp>
        <p:nvSpPr>
          <p:cNvPr id="5" name="Freeform 3">
            <a:extLst>
              <a:ext uri="{FF2B5EF4-FFF2-40B4-BE49-F238E27FC236}">
                <a16:creationId xmlns:a16="http://schemas.microsoft.com/office/drawing/2014/main" id="{E722716D-1B66-08F0-2E59-06B12BD761B6}"/>
              </a:ext>
            </a:extLst>
          </p:cNvPr>
          <p:cNvSpPr/>
          <p:nvPr userDrawn="1"/>
        </p:nvSpPr>
        <p:spPr>
          <a:xfrm>
            <a:off x="7228396" y="2005781"/>
            <a:ext cx="3831208" cy="3056332"/>
          </a:xfrm>
          <a:custGeom>
            <a:avLst/>
            <a:gdLst/>
            <a:ahLst/>
            <a:cxnLst/>
            <a:rect l="l" t="t" r="r" b="b"/>
            <a:pathLst>
              <a:path w="3831208" h="3056332">
                <a:moveTo>
                  <a:pt x="0" y="0"/>
                </a:moveTo>
                <a:lnTo>
                  <a:pt x="3831208" y="0"/>
                </a:lnTo>
                <a:lnTo>
                  <a:pt x="3831208" y="3056332"/>
                </a:lnTo>
                <a:lnTo>
                  <a:pt x="0" y="3056332"/>
                </a:lnTo>
                <a:lnTo>
                  <a:pt x="0" y="0"/>
                </a:lnTo>
                <a:close/>
              </a:path>
            </a:pathLst>
          </a:custGeom>
          <a:blipFill>
            <a:blip r:embed="rId3"/>
            <a:stretch>
              <a:fillRect l="-11769" t="-14072" r="-11769" b="-38463"/>
            </a:stretch>
          </a:blipFill>
        </p:spPr>
        <p:txBody>
          <a:bodyPr/>
          <a:lstStyle/>
          <a:p>
            <a:endParaRPr lang="tr-TR"/>
          </a:p>
        </p:txBody>
      </p:sp>
    </p:spTree>
    <p:extLst>
      <p:ext uri="{BB962C8B-B14F-4D97-AF65-F5344CB8AC3E}">
        <p14:creationId xmlns:p14="http://schemas.microsoft.com/office/powerpoint/2010/main" val="2316698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apak">
    <p:spTree>
      <p:nvGrpSpPr>
        <p:cNvPr id="1" name=""/>
        <p:cNvGrpSpPr/>
        <p:nvPr/>
      </p:nvGrpSpPr>
      <p:grpSpPr>
        <a:xfrm>
          <a:off x="0" y="0"/>
          <a:ext cx="0" cy="0"/>
          <a:chOff x="0" y="0"/>
          <a:chExt cx="0" cy="0"/>
        </a:xfrm>
      </p:grpSpPr>
      <p:sp>
        <p:nvSpPr>
          <p:cNvPr id="3" name="Freeform 2"/>
          <p:cNvSpPr/>
          <p:nvPr userDrawn="1"/>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txBody>
          <a:bodyPr/>
          <a:lstStyle/>
          <a:p>
            <a:endParaRPr lang="tr-TR"/>
          </a:p>
        </p:txBody>
      </p:sp>
      <p:sp>
        <p:nvSpPr>
          <p:cNvPr id="5" name="TextBox 5">
            <a:extLst>
              <a:ext uri="{FF2B5EF4-FFF2-40B4-BE49-F238E27FC236}">
                <a16:creationId xmlns:a16="http://schemas.microsoft.com/office/drawing/2014/main" id="{815D861C-E534-72C3-9A35-01B0288A27F3}"/>
              </a:ext>
            </a:extLst>
          </p:cNvPr>
          <p:cNvSpPr txBox="1"/>
          <p:nvPr userDrawn="1"/>
        </p:nvSpPr>
        <p:spPr>
          <a:xfrm>
            <a:off x="10363200" y="1104900"/>
            <a:ext cx="7172558" cy="4818114"/>
          </a:xfrm>
          <a:prstGeom prst="rect">
            <a:avLst/>
          </a:prstGeom>
        </p:spPr>
        <p:txBody>
          <a:bodyPr lIns="0" tIns="0" rIns="0" bIns="0" rtlCol="0" anchor="t">
            <a:spAutoFit/>
          </a:bodyPr>
          <a:lstStyle/>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işletmelerin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hedeflerine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ulaşmaları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rekabet</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avantajı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kazanmaları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danışmanlık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firmasıdır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Kurumsal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dijital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dönüşüm</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tedarik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zinciri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yönetimi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gibi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birçok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alanda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uzmanlaşmış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olan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müşterilerine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yenilikçi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süreçlerini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iyileştirme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imkanı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sağlar</a:t>
            </a:r>
            <a:r>
              <a:rPr lang="en-US" sz="2000" b="0" dirty="0">
                <a:solidFill>
                  <a:srgbClr val="FFFFFF"/>
                </a:solidFill>
                <a:latin typeface="Proxima Nova" panose="020B0604020202020204" charset="0"/>
                <a:ea typeface="Proxima Nova Bold"/>
                <a:cs typeface="Proxima Nova Bold"/>
                <a:sym typeface="Proxima Nova Bold"/>
              </a:rPr>
              <a:t>.</a:t>
            </a:r>
          </a:p>
          <a:p>
            <a:pPr algn="l">
              <a:lnSpc>
                <a:spcPts val="2691"/>
              </a:lnSpc>
            </a:pPr>
            <a:endParaRPr lang="en-US" sz="2000" b="0" dirty="0">
              <a:solidFill>
                <a:srgbClr val="FFFFFF"/>
              </a:solidFill>
              <a:latin typeface="Proxima Nova" panose="020B0604020202020204" charset="0"/>
              <a:ea typeface="Proxima Nova Bold"/>
              <a:cs typeface="Proxima Nova Bold"/>
              <a:sym typeface="Proxima Nova Bold"/>
            </a:endParaRPr>
          </a:p>
          <a:p>
            <a:pPr algn="l">
              <a:lnSpc>
                <a:spcPts val="2691"/>
              </a:lnSpc>
            </a:pPr>
            <a:r>
              <a:rPr lang="en-US" sz="2000" b="0" dirty="0" err="1">
                <a:solidFill>
                  <a:srgbClr val="FFFFFF"/>
                </a:solidFill>
                <a:latin typeface="Proxima Nova" panose="020B0604020202020204" charset="0"/>
                <a:ea typeface="Proxima Nova Bold"/>
                <a:cs typeface="Proxima Nova Bold"/>
                <a:sym typeface="Proxima Nova Bold"/>
              </a:rPr>
              <a:t>Fintegral</a:t>
            </a:r>
            <a:r>
              <a:rPr lang="en-US" sz="2000" b="0" dirty="0">
                <a:solidFill>
                  <a:srgbClr val="FFFFFF"/>
                </a:solidFill>
                <a:latin typeface="Proxima Nova" panose="020B0604020202020204" charset="0"/>
                <a:ea typeface="Proxima Nova Bold"/>
                <a:cs typeface="Proxima Nova Bold"/>
                <a:sym typeface="Proxima Nova Bold"/>
              </a:rPr>
              <a:t> Consulting, </a:t>
            </a:r>
            <a:r>
              <a:rPr lang="en-US" sz="2000" b="0" dirty="0" err="1">
                <a:solidFill>
                  <a:srgbClr val="FFFFFF"/>
                </a:solidFill>
                <a:latin typeface="Proxima Nova" panose="020B0604020202020204" charset="0"/>
                <a:ea typeface="Proxima Nova Bold"/>
                <a:cs typeface="Proxima Nova Bold"/>
                <a:sym typeface="Proxima Nova Bold"/>
              </a:rPr>
              <a:t>deneyimiyle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dünyasında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sürdürülebilir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büyüme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başarıya</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odaklanan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Uzman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ekibimiz</a:t>
            </a:r>
            <a:r>
              <a:rPr lang="en-US" sz="2000" b="0" dirty="0">
                <a:solidFill>
                  <a:srgbClr val="FFFFFF"/>
                </a:solidFill>
                <a:latin typeface="Proxima Nova" panose="020B0604020202020204" charset="0"/>
                <a:ea typeface="Proxima Nova Bold"/>
                <a:cs typeface="Proxima Nova Bold"/>
                <a:sym typeface="Proxima Nova Bold"/>
              </a:rPr>
              <a:t>, her </a:t>
            </a:r>
            <a:r>
              <a:rPr lang="en-US" sz="2000" b="0" dirty="0" err="1">
                <a:solidFill>
                  <a:srgbClr val="FFFFFF"/>
                </a:solidFill>
                <a:latin typeface="Proxima Nova" panose="020B0604020202020204" charset="0"/>
                <a:ea typeface="Proxima Nova Bold"/>
                <a:cs typeface="Proxima Nova Bold"/>
                <a:sym typeface="Proxima Nova Bold"/>
              </a:rPr>
              <a:t>projede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titizlikle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çalışarak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müşteri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odaklı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stratejiler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geliştirir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işletmenizin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kârlılığını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artırmak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pazar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payınızı</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genişletmek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operasyonel</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verimliliğinizi</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yükseltmek</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için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etkin</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çözümler</a:t>
            </a:r>
            <a:r>
              <a:rPr lang="en-US" sz="2000" b="0" dirty="0">
                <a:solidFill>
                  <a:srgbClr val="FFFFFF"/>
                </a:solidFill>
                <a:latin typeface="Proxima Nova" panose="020B0604020202020204" charset="0"/>
                <a:ea typeface="Proxima Nova Bold"/>
                <a:cs typeface="Proxima Nova Bold"/>
                <a:sym typeface="Proxima Nova Bold"/>
              </a:rPr>
              <a:t> </a:t>
            </a:r>
            <a:r>
              <a:rPr lang="en-US" sz="2000" b="0" dirty="0" err="1">
                <a:solidFill>
                  <a:srgbClr val="FFFFFF"/>
                </a:solidFill>
                <a:latin typeface="Proxima Nova" panose="020B0604020202020204" charset="0"/>
                <a:ea typeface="Proxima Nova Bold"/>
                <a:cs typeface="Proxima Nova Bold"/>
                <a:sym typeface="Proxima Nova Bold"/>
              </a:rPr>
              <a:t>sunar</a:t>
            </a:r>
            <a:r>
              <a:rPr lang="en-US" sz="2000" b="0" dirty="0">
                <a:solidFill>
                  <a:srgbClr val="FFFFFF"/>
                </a:solidFill>
                <a:latin typeface="Proxima Nova" panose="020B0604020202020204" charset="0"/>
                <a:ea typeface="Proxima Nova Bold"/>
                <a:cs typeface="Proxima Nova Bold"/>
                <a:sym typeface="Proxima Nova Bold"/>
              </a:rPr>
              <a:t>.</a:t>
            </a:r>
            <a:endParaRPr lang="en-US" sz="2000" b="0" dirty="0">
              <a:solidFill>
                <a:srgbClr val="FFFFFF"/>
              </a:solidFill>
              <a:latin typeface="Proxima Nova" panose="020B0604020202020204" charset="0"/>
              <a:ea typeface="Proxima Nova Light"/>
              <a:cs typeface="Proxima Nova Light"/>
              <a:sym typeface="Proxima Nova Light"/>
            </a:endParaRPr>
          </a:p>
        </p:txBody>
      </p:sp>
      <p:sp>
        <p:nvSpPr>
          <p:cNvPr id="6" name="Freeform 3">
            <a:extLst>
              <a:ext uri="{FF2B5EF4-FFF2-40B4-BE49-F238E27FC236}">
                <a16:creationId xmlns:a16="http://schemas.microsoft.com/office/drawing/2014/main" id="{AD9931C9-8506-BB71-7C99-490E138AC1A1}"/>
              </a:ext>
            </a:extLst>
          </p:cNvPr>
          <p:cNvSpPr/>
          <p:nvPr userDrawn="1"/>
        </p:nvSpPr>
        <p:spPr>
          <a:xfrm>
            <a:off x="704584" y="8516813"/>
            <a:ext cx="1858953" cy="1482973"/>
          </a:xfrm>
          <a:custGeom>
            <a:avLst/>
            <a:gdLst/>
            <a:ahLst/>
            <a:cxnLst/>
            <a:rect l="l" t="t" r="r" b="b"/>
            <a:pathLst>
              <a:path w="1858953" h="1482973">
                <a:moveTo>
                  <a:pt x="0" y="0"/>
                </a:moveTo>
                <a:lnTo>
                  <a:pt x="1858953" y="0"/>
                </a:lnTo>
                <a:lnTo>
                  <a:pt x="1858953" y="1482974"/>
                </a:lnTo>
                <a:lnTo>
                  <a:pt x="0" y="1482974"/>
                </a:lnTo>
                <a:lnTo>
                  <a:pt x="0" y="0"/>
                </a:lnTo>
                <a:close/>
              </a:path>
            </a:pathLst>
          </a:custGeom>
          <a:blipFill>
            <a:blip r:embed="rId3"/>
            <a:stretch>
              <a:fillRect l="-11769" t="-14072" r="-11769" b="-38463"/>
            </a:stretch>
          </a:blipFill>
        </p:spPr>
        <p:txBody>
          <a:bodyPr/>
          <a:lstStyle/>
          <a:p>
            <a:endParaRPr lang="tr-TR"/>
          </a:p>
        </p:txBody>
      </p:sp>
      <p:sp>
        <p:nvSpPr>
          <p:cNvPr id="7" name="TextBox 5">
            <a:extLst>
              <a:ext uri="{FF2B5EF4-FFF2-40B4-BE49-F238E27FC236}">
                <a16:creationId xmlns:a16="http://schemas.microsoft.com/office/drawing/2014/main" id="{25BD3AFF-41DF-7877-5F9F-02160981A184}"/>
              </a:ext>
            </a:extLst>
          </p:cNvPr>
          <p:cNvSpPr txBox="1"/>
          <p:nvPr userDrawn="1"/>
        </p:nvSpPr>
        <p:spPr>
          <a:xfrm>
            <a:off x="10515600" y="6286500"/>
            <a:ext cx="6329362" cy="895758"/>
          </a:xfrm>
          <a:prstGeom prst="rect">
            <a:avLst/>
          </a:prstGeom>
        </p:spPr>
        <p:txBody>
          <a:bodyPr lIns="0" tIns="0" rIns="0" bIns="0" rtlCol="0" anchor="t">
            <a:spAutoFit/>
          </a:bodyPr>
          <a:lstStyle/>
          <a:p>
            <a:pPr algn="l">
              <a:lnSpc>
                <a:spcPts val="2417"/>
              </a:lnSpc>
            </a:pPr>
            <a:r>
              <a:rPr lang="en-US" sz="1726" spc="165" dirty="0" err="1">
                <a:solidFill>
                  <a:schemeClr val="bg1"/>
                </a:solidFill>
                <a:latin typeface="Proxima Nova"/>
                <a:ea typeface="Proxima Nova"/>
                <a:cs typeface="Proxima Nova"/>
                <a:sym typeface="Proxima Nova"/>
              </a:rPr>
              <a:t>Ataköy</a:t>
            </a:r>
            <a:r>
              <a:rPr lang="en-US" sz="1726" spc="165" dirty="0">
                <a:solidFill>
                  <a:schemeClr val="bg1"/>
                </a:solidFill>
                <a:latin typeface="Proxima Nova"/>
                <a:ea typeface="Proxima Nova"/>
                <a:cs typeface="Proxima Nova"/>
                <a:sym typeface="Proxima Nova"/>
              </a:rPr>
              <a:t> 7-8-9-10. </a:t>
            </a:r>
            <a:r>
              <a:rPr lang="en-US" sz="1726" spc="165" dirty="0" err="1">
                <a:solidFill>
                  <a:schemeClr val="bg1"/>
                </a:solidFill>
                <a:latin typeface="Proxima Nova"/>
                <a:ea typeface="Proxima Nova"/>
                <a:cs typeface="Proxima Nova"/>
                <a:sym typeface="Proxima Nova"/>
              </a:rPr>
              <a:t>Kısım</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Mh</a:t>
            </a:r>
            <a:r>
              <a:rPr lang="en-US" sz="1726" spc="165" dirty="0">
                <a:solidFill>
                  <a:schemeClr val="bg1"/>
                </a:solidFill>
                <a:latin typeface="Proxima Nova"/>
                <a:ea typeface="Proxima Nova"/>
                <a:cs typeface="Proxima Nova"/>
                <a:sym typeface="Proxima Nova"/>
              </a:rPr>
              <a:t>. </a:t>
            </a:r>
            <a:r>
              <a:rPr lang="en-US" sz="1726" spc="165" dirty="0" err="1">
                <a:solidFill>
                  <a:schemeClr val="bg1"/>
                </a:solidFill>
                <a:latin typeface="Proxima Nova"/>
                <a:ea typeface="Proxima Nova"/>
                <a:cs typeface="Proxima Nova"/>
                <a:sym typeface="Proxima Nova"/>
              </a:rPr>
              <a:t>Çobançeşme</a:t>
            </a:r>
            <a:r>
              <a:rPr lang="en-US" sz="1726" spc="165" dirty="0">
                <a:solidFill>
                  <a:schemeClr val="bg1"/>
                </a:solidFill>
                <a:latin typeface="Proxima Nova"/>
                <a:ea typeface="Proxima Nova"/>
                <a:cs typeface="Proxima Nova"/>
                <a:sym typeface="Proxima Nova"/>
              </a:rPr>
              <a:t> E5 </a:t>
            </a:r>
            <a:r>
              <a:rPr lang="en-US" sz="1726" spc="165" dirty="0" err="1">
                <a:solidFill>
                  <a:schemeClr val="bg1"/>
                </a:solidFill>
                <a:latin typeface="Proxima Nova"/>
                <a:ea typeface="Proxima Nova"/>
                <a:cs typeface="Proxima Nova"/>
                <a:sym typeface="Proxima Nova"/>
              </a:rPr>
              <a:t>Yanyol</a:t>
            </a:r>
            <a:r>
              <a:rPr lang="en-US" sz="1726" spc="165" dirty="0">
                <a:solidFill>
                  <a:schemeClr val="bg1"/>
                </a:solidFill>
                <a:latin typeface="Proxima Nova"/>
                <a:ea typeface="Proxima Nova"/>
                <a:cs typeface="Proxima Nova"/>
                <a:sym typeface="Proxima Nova"/>
              </a:rPr>
              <a:t> Cd.</a:t>
            </a:r>
          </a:p>
          <a:p>
            <a:pPr algn="l">
              <a:lnSpc>
                <a:spcPts val="2417"/>
              </a:lnSpc>
            </a:pPr>
            <a:r>
              <a:rPr lang="en-US" sz="1726" spc="165" dirty="0">
                <a:solidFill>
                  <a:schemeClr val="bg1"/>
                </a:solidFill>
                <a:latin typeface="Proxima Nova"/>
                <a:ea typeface="Proxima Nova"/>
                <a:cs typeface="Proxima Nova"/>
                <a:sym typeface="Proxima Nova"/>
              </a:rPr>
              <a:t>No: 8/2 A </a:t>
            </a:r>
            <a:r>
              <a:rPr lang="en-US" sz="1726" spc="165" dirty="0" err="1">
                <a:solidFill>
                  <a:schemeClr val="bg1"/>
                </a:solidFill>
                <a:latin typeface="Proxima Nova"/>
                <a:ea typeface="Proxima Nova"/>
                <a:cs typeface="Proxima Nova"/>
                <a:sym typeface="Proxima Nova"/>
              </a:rPr>
              <a:t>Ofis</a:t>
            </a:r>
            <a:r>
              <a:rPr lang="en-US" sz="1726" spc="165" dirty="0">
                <a:solidFill>
                  <a:schemeClr val="bg1"/>
                </a:solidFill>
                <a:latin typeface="Proxima Nova"/>
                <a:ea typeface="Proxima Nova"/>
                <a:cs typeface="Proxima Nova"/>
                <a:sym typeface="Proxima Nova"/>
              </a:rPr>
              <a:t> Kt: 13 No:51 </a:t>
            </a:r>
            <a:r>
              <a:rPr lang="en-US" sz="1726" b="1" spc="165" dirty="0" err="1">
                <a:solidFill>
                  <a:schemeClr val="bg1"/>
                </a:solidFill>
                <a:latin typeface="Proxima Nova Bold"/>
                <a:ea typeface="Proxima Nova Bold"/>
                <a:cs typeface="Proxima Nova Bold"/>
                <a:sym typeface="Proxima Nova Bold"/>
              </a:rPr>
              <a:t>Bakırköy</a:t>
            </a:r>
            <a:r>
              <a:rPr lang="en-US" sz="1726" b="1" spc="165" dirty="0">
                <a:solidFill>
                  <a:schemeClr val="bg1"/>
                </a:solidFill>
                <a:latin typeface="Proxima Nova Bold"/>
                <a:ea typeface="Proxima Nova Bold"/>
                <a:cs typeface="Proxima Nova Bold"/>
                <a:sym typeface="Proxima Nova Bold"/>
              </a:rPr>
              <a:t>/İSTANBUL</a:t>
            </a:r>
          </a:p>
        </p:txBody>
      </p:sp>
      <p:sp>
        <p:nvSpPr>
          <p:cNvPr id="8" name="TextBox 6">
            <a:extLst>
              <a:ext uri="{FF2B5EF4-FFF2-40B4-BE49-F238E27FC236}">
                <a16:creationId xmlns:a16="http://schemas.microsoft.com/office/drawing/2014/main" id="{7C0EE052-6262-6DF4-1F2B-66A9EB86D09B}"/>
              </a:ext>
            </a:extLst>
          </p:cNvPr>
          <p:cNvSpPr txBox="1"/>
          <p:nvPr userDrawn="1"/>
        </p:nvSpPr>
        <p:spPr>
          <a:xfrm>
            <a:off x="10839641" y="9088773"/>
            <a:ext cx="3109838" cy="339051"/>
          </a:xfrm>
          <a:prstGeom prst="rect">
            <a:avLst/>
          </a:prstGeom>
        </p:spPr>
        <p:txBody>
          <a:bodyPr lIns="0" tIns="0" rIns="0" bIns="0" rtlCol="0" anchor="t">
            <a:spAutoFit/>
          </a:bodyPr>
          <a:lstStyle/>
          <a:p>
            <a:pPr algn="l">
              <a:lnSpc>
                <a:spcPts val="2837"/>
              </a:lnSpc>
            </a:pPr>
            <a:r>
              <a:rPr lang="en-US" sz="2026" spc="703" dirty="0">
                <a:solidFill>
                  <a:schemeClr val="bg1"/>
                </a:solidFill>
                <a:latin typeface="Proxima Nova"/>
                <a:ea typeface="Proxima Nova"/>
                <a:cs typeface="Proxima Nova"/>
                <a:sym typeface="Proxima Nova"/>
              </a:rPr>
              <a:t>fintegral.com.tr</a:t>
            </a:r>
          </a:p>
        </p:txBody>
      </p:sp>
    </p:spTree>
    <p:extLst>
      <p:ext uri="{BB962C8B-B14F-4D97-AF65-F5344CB8AC3E}">
        <p14:creationId xmlns:p14="http://schemas.microsoft.com/office/powerpoint/2010/main" val="434342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4F2F81E5-0B3C-5F75-54E4-96D38163C458}"/>
              </a:ext>
            </a:extLst>
          </p:cNvPr>
          <p:cNvGraphicFramePr>
            <a:graphicFrameLocks noChangeAspect="1"/>
          </p:cNvGraphicFramePr>
          <p:nvPr userDrawn="1">
            <p:custDataLst>
              <p:tags r:id="rId8"/>
            </p:custDataLst>
            <p:extLst>
              <p:ext uri="{D42A27DB-BD31-4B8C-83A1-F6EECF244321}">
                <p14:modId xmlns:p14="http://schemas.microsoft.com/office/powerpoint/2010/main" val="167254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05" imgH="312" progId="TCLayout.ActiveDocument.1">
                  <p:embed/>
                </p:oleObj>
              </mc:Choice>
              <mc:Fallback>
                <p:oleObj name="think-cell Slide" r:id="rId9" imgW="305" imgH="312"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5" r:id="rId1"/>
    <p:sldLayoutId id="2147483658" r:id="rId2"/>
    <p:sldLayoutId id="2147483661" r:id="rId3"/>
    <p:sldLayoutId id="2147483656" r:id="rId4"/>
    <p:sldLayoutId id="2147483660" r:id="rId5"/>
    <p:sldLayoutId id="2147483659"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oleObject" Target="../embeddings/oleObject7.bin"/><Relationship Id="rId21" Type="http://schemas.openxmlformats.org/officeDocument/2006/relationships/image" Target="../media/image25.png"/><Relationship Id="rId34" Type="http://schemas.openxmlformats.org/officeDocument/2006/relationships/image" Target="../media/image38.sv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svg"/><Relationship Id="rId2" Type="http://schemas.openxmlformats.org/officeDocument/2006/relationships/slideLayout" Target="../slideLayouts/slideLayout4.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tags" Target="../tags/tag7.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sv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1.emf"/><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2.svg"/><Relationship Id="rId3" Type="http://schemas.openxmlformats.org/officeDocument/2006/relationships/oleObject" Target="../embeddings/oleObject8.bin"/><Relationship Id="rId7" Type="http://schemas.openxmlformats.org/officeDocument/2006/relationships/image" Target="../media/image37.png"/><Relationship Id="rId12" Type="http://schemas.openxmlformats.org/officeDocument/2006/relationships/image" Target="../media/image11.png"/><Relationship Id="rId2" Type="http://schemas.openxmlformats.org/officeDocument/2006/relationships/slideLayout" Target="../slideLayouts/slideLayout4.xml"/><Relationship Id="rId1" Type="http://schemas.openxmlformats.org/officeDocument/2006/relationships/tags" Target="../tags/tag8.xml"/><Relationship Id="rId6" Type="http://schemas.openxmlformats.org/officeDocument/2006/relationships/image" Target="../media/image44.png"/><Relationship Id="rId11" Type="http://schemas.openxmlformats.org/officeDocument/2006/relationships/image" Target="../media/image10.svg"/><Relationship Id="rId5" Type="http://schemas.openxmlformats.org/officeDocument/2006/relationships/image" Target="../media/image43.png"/><Relationship Id="rId15" Type="http://schemas.openxmlformats.org/officeDocument/2006/relationships/image" Target="../media/image48.svg"/><Relationship Id="rId10" Type="http://schemas.openxmlformats.org/officeDocument/2006/relationships/image" Target="../media/image9.png"/><Relationship Id="rId4" Type="http://schemas.openxmlformats.org/officeDocument/2006/relationships/image" Target="../media/image1.emf"/><Relationship Id="rId9" Type="http://schemas.openxmlformats.org/officeDocument/2006/relationships/image" Target="../media/image46.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tags" Target="../tags/tag4.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4.xml"/><Relationship Id="rId1" Type="http://schemas.openxmlformats.org/officeDocument/2006/relationships/tags" Target="../tags/tag5.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oleObject" Target="../embeddings/oleObject6.bin"/><Relationship Id="rId21" Type="http://schemas.openxmlformats.org/officeDocument/2006/relationships/image" Target="../media/image25.png"/><Relationship Id="rId34" Type="http://schemas.openxmlformats.org/officeDocument/2006/relationships/image" Target="../media/image38.sv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png"/><Relationship Id="rId38" Type="http://schemas.openxmlformats.org/officeDocument/2006/relationships/image" Target="../media/image42.svg"/><Relationship Id="rId2" Type="http://schemas.openxmlformats.org/officeDocument/2006/relationships/slideLayout" Target="../slideLayouts/slideLayout4.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png"/><Relationship Id="rId1" Type="http://schemas.openxmlformats.org/officeDocument/2006/relationships/tags" Target="../tags/tag6.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32" Type="http://schemas.openxmlformats.org/officeDocument/2006/relationships/image" Target="../media/image36.svg"/><Relationship Id="rId37" Type="http://schemas.openxmlformats.org/officeDocument/2006/relationships/image" Target="../media/image41.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svg"/><Relationship Id="rId36" Type="http://schemas.openxmlformats.org/officeDocument/2006/relationships/image" Target="../media/image40.sv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5.png"/><Relationship Id="rId4" Type="http://schemas.openxmlformats.org/officeDocument/2006/relationships/image" Target="../media/image1.emf"/><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png"/><Relationship Id="rId30" Type="http://schemas.openxmlformats.org/officeDocument/2006/relationships/image" Target="../media/image34.svg"/><Relationship Id="rId35"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03F044B-9155-B9B1-6D76-34631EE2579B}"/>
              </a:ext>
            </a:extLst>
          </p:cNvPr>
          <p:cNvGraphicFramePr>
            <a:graphicFrameLocks noChangeAspect="1"/>
          </p:cNvGraphicFramePr>
          <p:nvPr>
            <p:custDataLst>
              <p:tags r:id="rId1"/>
            </p:custDataLst>
            <p:extLst>
              <p:ext uri="{D42A27DB-BD31-4B8C-83A1-F6EECF244321}">
                <p14:modId xmlns:p14="http://schemas.microsoft.com/office/powerpoint/2010/main" val="17867961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0D641DB-8B7B-9E1D-4B8D-3F36531841CF}"/>
              </a:ext>
            </a:extLst>
          </p:cNvPr>
          <p:cNvSpPr>
            <a:spLocks noGrp="1"/>
          </p:cNvSpPr>
          <p:nvPr>
            <p:ph type="title"/>
          </p:nvPr>
        </p:nvSpPr>
        <p:spPr/>
        <p:txBody>
          <a:bodyPr vert="horz"/>
          <a:lstStyle/>
          <a:p>
            <a:r>
              <a:rPr lang="tr-TR" dirty="0"/>
              <a:t>Business 101</a:t>
            </a:r>
          </a:p>
        </p:txBody>
      </p:sp>
      <p:sp>
        <p:nvSpPr>
          <p:cNvPr id="4" name="Text Placeholder 3">
            <a:extLst>
              <a:ext uri="{FF2B5EF4-FFF2-40B4-BE49-F238E27FC236}">
                <a16:creationId xmlns:a16="http://schemas.microsoft.com/office/drawing/2014/main" id="{06809511-DEA5-4488-8FCA-62DDB960B45D}"/>
              </a:ext>
            </a:extLst>
          </p:cNvPr>
          <p:cNvSpPr>
            <a:spLocks noGrp="1"/>
          </p:cNvSpPr>
          <p:nvPr>
            <p:ph type="body" idx="1"/>
          </p:nvPr>
        </p:nvSpPr>
        <p:spPr/>
        <p:txBody>
          <a:bodyPr/>
          <a:lstStyle/>
          <a:p>
            <a:r>
              <a:rPr lang="tr-TR" dirty="0"/>
              <a:t>Ekim 2024, </a:t>
            </a:r>
          </a:p>
          <a:p>
            <a:r>
              <a:rPr lang="tr-TR" dirty="0" err="1"/>
              <a:t>Fintegral</a:t>
            </a:r>
            <a:r>
              <a:rPr lang="tr-TR" dirty="0"/>
              <a:t> </a:t>
            </a:r>
            <a:r>
              <a:rPr lang="tr-TR" dirty="0" err="1"/>
              <a:t>Consulting</a:t>
            </a:r>
            <a:endParaRPr lang="tr-TR" dirty="0"/>
          </a:p>
        </p:txBody>
      </p:sp>
    </p:spTree>
    <p:extLst>
      <p:ext uri="{BB962C8B-B14F-4D97-AF65-F5344CB8AC3E}">
        <p14:creationId xmlns:p14="http://schemas.microsoft.com/office/powerpoint/2010/main" val="301640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240A4D9-B693-8652-6F90-D7AB26BAD6F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4" name="think-cell data - do not delete" hidden="1">
                        <a:extLst>
                          <a:ext uri="{FF2B5EF4-FFF2-40B4-BE49-F238E27FC236}">
                            <a16:creationId xmlns:a16="http://schemas.microsoft.com/office/drawing/2014/main" id="{B240A4D9-B693-8652-6F90-D7AB26BAD6F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9C38B428-3061-D09B-27F6-4F2D3D31E213}"/>
              </a:ext>
            </a:extLst>
          </p:cNvPr>
          <p:cNvSpPr>
            <a:spLocks noGrp="1"/>
          </p:cNvSpPr>
          <p:nvPr>
            <p:ph type="title"/>
          </p:nvPr>
        </p:nvSpPr>
        <p:spPr/>
        <p:txBody>
          <a:bodyPr vert="horz"/>
          <a:lstStyle/>
          <a:p>
            <a:r>
              <a:rPr lang="tr-TR" dirty="0"/>
              <a:t>Plazalarda Sıklıkla Kullanılan Kelimeler</a:t>
            </a:r>
          </a:p>
        </p:txBody>
      </p:sp>
      <p:sp>
        <p:nvSpPr>
          <p:cNvPr id="36" name="Google Shape;134;p6">
            <a:extLst>
              <a:ext uri="{FF2B5EF4-FFF2-40B4-BE49-F238E27FC236}">
                <a16:creationId xmlns:a16="http://schemas.microsoft.com/office/drawing/2014/main" id="{F1A0CDD4-3674-8413-AFC9-D3CD470F9023}"/>
              </a:ext>
            </a:extLst>
          </p:cNvPr>
          <p:cNvSpPr/>
          <p:nvPr/>
        </p:nvSpPr>
        <p:spPr>
          <a:xfrm>
            <a:off x="533400" y="1922544"/>
            <a:ext cx="5486400" cy="1132475"/>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139;p6">
            <a:extLst>
              <a:ext uri="{FF2B5EF4-FFF2-40B4-BE49-F238E27FC236}">
                <a16:creationId xmlns:a16="http://schemas.microsoft.com/office/drawing/2014/main" id="{06ED96FD-A022-1CE2-2EDC-40EB3C5FE235}"/>
              </a:ext>
            </a:extLst>
          </p:cNvPr>
          <p:cNvSpPr/>
          <p:nvPr/>
        </p:nvSpPr>
        <p:spPr>
          <a:xfrm>
            <a:off x="533400" y="5405107"/>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2" name="Grafik 41" descr="Erkek öğrenci">
            <a:extLst>
              <a:ext uri="{FF2B5EF4-FFF2-40B4-BE49-F238E27FC236}">
                <a16:creationId xmlns:a16="http://schemas.microsoft.com/office/drawing/2014/main" id="{D1E20BEB-BD69-00C5-1FE8-636E55CE19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9170" y="9334500"/>
            <a:ext cx="644832" cy="644832"/>
          </a:xfrm>
          <a:prstGeom prst="rect">
            <a:avLst/>
          </a:prstGeom>
        </p:spPr>
      </p:pic>
      <p:pic>
        <p:nvPicPr>
          <p:cNvPr id="44" name="Grafik 43" descr="Ofis çalışanı">
            <a:extLst>
              <a:ext uri="{FF2B5EF4-FFF2-40B4-BE49-F238E27FC236}">
                <a16:creationId xmlns:a16="http://schemas.microsoft.com/office/drawing/2014/main" id="{F7615B53-85C2-C1D9-499B-A2778CE2C8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4338" y="9347200"/>
            <a:ext cx="644832" cy="644832"/>
          </a:xfrm>
          <a:prstGeom prst="rect">
            <a:avLst/>
          </a:prstGeom>
        </p:spPr>
      </p:pic>
      <p:pic>
        <p:nvPicPr>
          <p:cNvPr id="46" name="Grafik 45" descr="Dedektif">
            <a:extLst>
              <a:ext uri="{FF2B5EF4-FFF2-40B4-BE49-F238E27FC236}">
                <a16:creationId xmlns:a16="http://schemas.microsoft.com/office/drawing/2014/main" id="{8E4C8A11-819A-BF43-58C4-3BC91BFB17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3504" y="9334500"/>
            <a:ext cx="644832" cy="644832"/>
          </a:xfrm>
          <a:prstGeom prst="rect">
            <a:avLst/>
          </a:prstGeom>
        </p:spPr>
      </p:pic>
      <p:pic>
        <p:nvPicPr>
          <p:cNvPr id="48" name="Grafik 47" descr="Taktik defteri">
            <a:extLst>
              <a:ext uri="{FF2B5EF4-FFF2-40B4-BE49-F238E27FC236}">
                <a16:creationId xmlns:a16="http://schemas.microsoft.com/office/drawing/2014/main" id="{C083D24D-3F3B-32A8-9454-81FD921B40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71169" y="9334500"/>
            <a:ext cx="644832" cy="644832"/>
          </a:xfrm>
          <a:prstGeom prst="rect">
            <a:avLst/>
          </a:prstGeom>
        </p:spPr>
      </p:pic>
      <p:pic>
        <p:nvPicPr>
          <p:cNvPr id="50" name="Grafik 49" descr="Sunu çubuk grafiği">
            <a:extLst>
              <a:ext uri="{FF2B5EF4-FFF2-40B4-BE49-F238E27FC236}">
                <a16:creationId xmlns:a16="http://schemas.microsoft.com/office/drawing/2014/main" id="{3E5B6FF1-580E-B488-E9B6-8786E4F84B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48000" y="9334500"/>
            <a:ext cx="644832" cy="644832"/>
          </a:xfrm>
          <a:prstGeom prst="rect">
            <a:avLst/>
          </a:prstGeom>
        </p:spPr>
      </p:pic>
      <p:pic>
        <p:nvPicPr>
          <p:cNvPr id="52" name="Grafik 51" descr="Koşu">
            <a:extLst>
              <a:ext uri="{FF2B5EF4-FFF2-40B4-BE49-F238E27FC236}">
                <a16:creationId xmlns:a16="http://schemas.microsoft.com/office/drawing/2014/main" id="{CBC5AE3D-4391-CA98-EE9F-9C0D77CAD7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74410" y="9362813"/>
            <a:ext cx="644832" cy="644832"/>
          </a:xfrm>
          <a:prstGeom prst="rect">
            <a:avLst/>
          </a:prstGeom>
        </p:spPr>
      </p:pic>
      <p:pic>
        <p:nvPicPr>
          <p:cNvPr id="54" name="Grafik 53" descr="Sürünme">
            <a:extLst>
              <a:ext uri="{FF2B5EF4-FFF2-40B4-BE49-F238E27FC236}">
                <a16:creationId xmlns:a16="http://schemas.microsoft.com/office/drawing/2014/main" id="{971B18A9-B109-292F-A0D1-230545B5C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52836" y="9304456"/>
            <a:ext cx="644832" cy="644832"/>
          </a:xfrm>
          <a:prstGeom prst="rect">
            <a:avLst/>
          </a:prstGeom>
        </p:spPr>
      </p:pic>
      <p:pic>
        <p:nvPicPr>
          <p:cNvPr id="56" name="Grafik 55" descr="Madalya">
            <a:extLst>
              <a:ext uri="{FF2B5EF4-FFF2-40B4-BE49-F238E27FC236}">
                <a16:creationId xmlns:a16="http://schemas.microsoft.com/office/drawing/2014/main" id="{BA4F1222-DB90-DEB3-7818-605E5B5E62F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89939" y="9353136"/>
            <a:ext cx="638895" cy="638895"/>
          </a:xfrm>
          <a:prstGeom prst="rect">
            <a:avLst/>
          </a:prstGeom>
        </p:spPr>
      </p:pic>
      <p:pic>
        <p:nvPicPr>
          <p:cNvPr id="58" name="Grafik 57" descr="Kupa">
            <a:extLst>
              <a:ext uri="{FF2B5EF4-FFF2-40B4-BE49-F238E27FC236}">
                <a16:creationId xmlns:a16="http://schemas.microsoft.com/office/drawing/2014/main" id="{8949BCD9-00AD-B48A-2DCE-851DFEDE694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54234" y="9334500"/>
            <a:ext cx="638895" cy="638895"/>
          </a:xfrm>
          <a:prstGeom prst="rect">
            <a:avLst/>
          </a:prstGeom>
        </p:spPr>
      </p:pic>
      <p:pic>
        <p:nvPicPr>
          <p:cNvPr id="60" name="Grafik 59" descr="Beğenme işareti">
            <a:extLst>
              <a:ext uri="{FF2B5EF4-FFF2-40B4-BE49-F238E27FC236}">
                <a16:creationId xmlns:a16="http://schemas.microsoft.com/office/drawing/2014/main" id="{F6D121F4-DBEB-18A1-F581-63D20E3173A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60288" y="9318400"/>
            <a:ext cx="638895" cy="638895"/>
          </a:xfrm>
          <a:prstGeom prst="rect">
            <a:avLst/>
          </a:prstGeom>
        </p:spPr>
      </p:pic>
      <p:pic>
        <p:nvPicPr>
          <p:cNvPr id="62" name="Grafik 61" descr="Tırnak İşareti">
            <a:extLst>
              <a:ext uri="{FF2B5EF4-FFF2-40B4-BE49-F238E27FC236}">
                <a16:creationId xmlns:a16="http://schemas.microsoft.com/office/drawing/2014/main" id="{312048C4-4170-CE3D-8F53-A66BC6786E3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95540" y="9347199"/>
            <a:ext cx="644831" cy="644831"/>
          </a:xfrm>
          <a:prstGeom prst="rect">
            <a:avLst/>
          </a:prstGeom>
        </p:spPr>
      </p:pic>
      <p:pic>
        <p:nvPicPr>
          <p:cNvPr id="64" name="Grafik 63" descr="Tokalaşma">
            <a:extLst>
              <a:ext uri="{FF2B5EF4-FFF2-40B4-BE49-F238E27FC236}">
                <a16:creationId xmlns:a16="http://schemas.microsoft.com/office/drawing/2014/main" id="{F692060A-BA92-D7AF-6AAC-2FB67901A3B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80882" y="9334500"/>
            <a:ext cx="638895" cy="638895"/>
          </a:xfrm>
          <a:prstGeom prst="rect">
            <a:avLst/>
          </a:prstGeom>
        </p:spPr>
      </p:pic>
      <p:pic>
        <p:nvPicPr>
          <p:cNvPr id="66" name="Grafik 65" descr="Evrak çantası">
            <a:extLst>
              <a:ext uri="{FF2B5EF4-FFF2-40B4-BE49-F238E27FC236}">
                <a16:creationId xmlns:a16="http://schemas.microsoft.com/office/drawing/2014/main" id="{3C0F1836-AD70-EE81-D9E0-E8E3A634C5C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92752" y="9353134"/>
            <a:ext cx="638895" cy="638895"/>
          </a:xfrm>
          <a:prstGeom prst="rect">
            <a:avLst/>
          </a:prstGeom>
        </p:spPr>
      </p:pic>
      <p:pic>
        <p:nvPicPr>
          <p:cNvPr id="68" name="Grafik 67" descr="Çalışan kimlik kartı">
            <a:extLst>
              <a:ext uri="{FF2B5EF4-FFF2-40B4-BE49-F238E27FC236}">
                <a16:creationId xmlns:a16="http://schemas.microsoft.com/office/drawing/2014/main" id="{22BEC50A-C4E1-EAC5-F474-B58AA68ED50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563390" y="9282399"/>
            <a:ext cx="638895" cy="638895"/>
          </a:xfrm>
          <a:prstGeom prst="rect">
            <a:avLst/>
          </a:prstGeom>
        </p:spPr>
      </p:pic>
      <p:pic>
        <p:nvPicPr>
          <p:cNvPr id="70" name="Grafik 69" descr="Toplantı">
            <a:extLst>
              <a:ext uri="{FF2B5EF4-FFF2-40B4-BE49-F238E27FC236}">
                <a16:creationId xmlns:a16="http://schemas.microsoft.com/office/drawing/2014/main" id="{6721ED4D-2CCF-D5D2-C9B1-67FC2A90DDB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3905511" y="9244299"/>
            <a:ext cx="638895" cy="638895"/>
          </a:xfrm>
          <a:prstGeom prst="rect">
            <a:avLst/>
          </a:prstGeom>
        </p:spPr>
      </p:pic>
      <p:pic>
        <p:nvPicPr>
          <p:cNvPr id="72" name="Grafik 71" descr="Müşteri incelemesi">
            <a:extLst>
              <a:ext uri="{FF2B5EF4-FFF2-40B4-BE49-F238E27FC236}">
                <a16:creationId xmlns:a16="http://schemas.microsoft.com/office/drawing/2014/main" id="{6526D815-B51A-7C5C-5848-B709A1DDD5D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392553" y="9297693"/>
            <a:ext cx="638895" cy="638895"/>
          </a:xfrm>
          <a:prstGeom prst="rect">
            <a:avLst/>
          </a:prstGeom>
        </p:spPr>
      </p:pic>
      <p:pic>
        <p:nvPicPr>
          <p:cNvPr id="74" name="Grafik 73" descr="İş Büyümesi">
            <a:extLst>
              <a:ext uri="{FF2B5EF4-FFF2-40B4-BE49-F238E27FC236}">
                <a16:creationId xmlns:a16="http://schemas.microsoft.com/office/drawing/2014/main" id="{877AA48D-249C-D7C6-6A69-03660C46E7A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2684974" y="9334499"/>
            <a:ext cx="638895" cy="638895"/>
          </a:xfrm>
          <a:prstGeom prst="rect">
            <a:avLst/>
          </a:prstGeom>
        </p:spPr>
      </p:pic>
      <p:sp>
        <p:nvSpPr>
          <p:cNvPr id="75" name="Google Shape;134;p6">
            <a:extLst>
              <a:ext uri="{FF2B5EF4-FFF2-40B4-BE49-F238E27FC236}">
                <a16:creationId xmlns:a16="http://schemas.microsoft.com/office/drawing/2014/main" id="{F05ECE1B-6202-D892-8D04-2426637B0241}"/>
              </a:ext>
            </a:extLst>
          </p:cNvPr>
          <p:cNvSpPr/>
          <p:nvPr/>
        </p:nvSpPr>
        <p:spPr>
          <a:xfrm>
            <a:off x="6279287" y="1922544"/>
            <a:ext cx="5486400" cy="1132475"/>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134;p6">
            <a:extLst>
              <a:ext uri="{FF2B5EF4-FFF2-40B4-BE49-F238E27FC236}">
                <a16:creationId xmlns:a16="http://schemas.microsoft.com/office/drawing/2014/main" id="{DD908C12-1ECD-4491-1C46-05A1D6F6ACDA}"/>
              </a:ext>
            </a:extLst>
          </p:cNvPr>
          <p:cNvSpPr/>
          <p:nvPr/>
        </p:nvSpPr>
        <p:spPr>
          <a:xfrm>
            <a:off x="12025174" y="1922544"/>
            <a:ext cx="5486400" cy="1132475"/>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AutoShape 5">
            <a:extLst>
              <a:ext uri="{FF2B5EF4-FFF2-40B4-BE49-F238E27FC236}">
                <a16:creationId xmlns:a16="http://schemas.microsoft.com/office/drawing/2014/main" id="{82679A1A-C2D5-B272-E85D-0366989FE934}"/>
              </a:ext>
            </a:extLst>
          </p:cNvPr>
          <p:cNvSpPr/>
          <p:nvPr/>
        </p:nvSpPr>
        <p:spPr>
          <a:xfrm>
            <a:off x="533400" y="3314699"/>
            <a:ext cx="5381611" cy="6984"/>
          </a:xfrm>
          <a:prstGeom prst="line">
            <a:avLst/>
          </a:prstGeom>
          <a:ln w="19050" cap="flat">
            <a:solidFill>
              <a:srgbClr val="F89D56"/>
            </a:solidFill>
            <a:prstDash val="solid"/>
            <a:headEnd type="none" w="sm" len="sm"/>
            <a:tailEnd type="none" w="sm" len="sm"/>
          </a:ln>
        </p:spPr>
        <p:txBody>
          <a:bodyPr/>
          <a:lstStyle/>
          <a:p>
            <a:endParaRPr lang="tr-TR"/>
          </a:p>
        </p:txBody>
      </p:sp>
      <p:sp>
        <p:nvSpPr>
          <p:cNvPr id="78" name="AutoShape 5">
            <a:extLst>
              <a:ext uri="{FF2B5EF4-FFF2-40B4-BE49-F238E27FC236}">
                <a16:creationId xmlns:a16="http://schemas.microsoft.com/office/drawing/2014/main" id="{5933E261-58F6-0324-445A-D2B1E608A6E5}"/>
              </a:ext>
            </a:extLst>
          </p:cNvPr>
          <p:cNvSpPr/>
          <p:nvPr/>
        </p:nvSpPr>
        <p:spPr>
          <a:xfrm flipH="1">
            <a:off x="6174498" y="1897144"/>
            <a:ext cx="0" cy="6869036"/>
          </a:xfrm>
          <a:prstGeom prst="line">
            <a:avLst/>
          </a:prstGeom>
          <a:ln w="19050" cap="flat">
            <a:solidFill>
              <a:srgbClr val="F89D56"/>
            </a:solidFill>
            <a:prstDash val="solid"/>
            <a:headEnd type="none" w="sm" len="sm"/>
            <a:tailEnd type="none" w="sm" len="sm"/>
          </a:ln>
        </p:spPr>
        <p:txBody>
          <a:bodyPr/>
          <a:lstStyle/>
          <a:p>
            <a:endParaRPr lang="tr-TR"/>
          </a:p>
        </p:txBody>
      </p:sp>
      <p:sp>
        <p:nvSpPr>
          <p:cNvPr id="3" name="AutoShape 5">
            <a:extLst>
              <a:ext uri="{FF2B5EF4-FFF2-40B4-BE49-F238E27FC236}">
                <a16:creationId xmlns:a16="http://schemas.microsoft.com/office/drawing/2014/main" id="{2B26C725-6170-39AA-0B04-D4D433FDAFE7}"/>
              </a:ext>
            </a:extLst>
          </p:cNvPr>
          <p:cNvSpPr/>
          <p:nvPr/>
        </p:nvSpPr>
        <p:spPr>
          <a:xfrm>
            <a:off x="6320955" y="3328667"/>
            <a:ext cx="5381611" cy="6984"/>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5">
            <a:extLst>
              <a:ext uri="{FF2B5EF4-FFF2-40B4-BE49-F238E27FC236}">
                <a16:creationId xmlns:a16="http://schemas.microsoft.com/office/drawing/2014/main" id="{0E3B48E4-86EE-D101-D629-EC9AF2C91EB5}"/>
              </a:ext>
            </a:extLst>
          </p:cNvPr>
          <p:cNvSpPr/>
          <p:nvPr/>
        </p:nvSpPr>
        <p:spPr>
          <a:xfrm flipH="1">
            <a:off x="11912297" y="1897144"/>
            <a:ext cx="0" cy="6869036"/>
          </a:xfrm>
          <a:prstGeom prst="line">
            <a:avLst/>
          </a:prstGeom>
          <a:ln w="19050" cap="flat">
            <a:solidFill>
              <a:srgbClr val="F89D56"/>
            </a:solidFill>
            <a:prstDash val="solid"/>
            <a:headEnd type="none" w="sm" len="sm"/>
            <a:tailEnd type="none" w="sm" len="sm"/>
          </a:ln>
        </p:spPr>
        <p:txBody>
          <a:bodyPr/>
          <a:lstStyle/>
          <a:p>
            <a:endParaRPr lang="tr-TR"/>
          </a:p>
        </p:txBody>
      </p:sp>
      <p:sp>
        <p:nvSpPr>
          <p:cNvPr id="6" name="AutoShape 5">
            <a:extLst>
              <a:ext uri="{FF2B5EF4-FFF2-40B4-BE49-F238E27FC236}">
                <a16:creationId xmlns:a16="http://schemas.microsoft.com/office/drawing/2014/main" id="{6300759D-E267-08A1-5C49-C9FD757AAFDD}"/>
              </a:ext>
            </a:extLst>
          </p:cNvPr>
          <p:cNvSpPr/>
          <p:nvPr/>
        </p:nvSpPr>
        <p:spPr>
          <a:xfrm>
            <a:off x="12122029" y="3321683"/>
            <a:ext cx="5381611" cy="6984"/>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2386759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hink-cell data - do not delete" hidden="1">
            <a:extLst>
              <a:ext uri="{FF2B5EF4-FFF2-40B4-BE49-F238E27FC236}">
                <a16:creationId xmlns:a16="http://schemas.microsoft.com/office/drawing/2014/main" id="{9BF62CF3-C9F7-BEEB-C4C7-7E047AD78C48}"/>
              </a:ext>
            </a:extLst>
          </p:cNvPr>
          <p:cNvGraphicFramePr>
            <a:graphicFrameLocks noChangeAspect="1"/>
          </p:cNvGraphicFramePr>
          <p:nvPr>
            <p:custDataLst>
              <p:tags r:id="rId1"/>
            </p:custDataLst>
            <p:extLst>
              <p:ext uri="{D42A27DB-BD31-4B8C-83A1-F6EECF244321}">
                <p14:modId xmlns:p14="http://schemas.microsoft.com/office/powerpoint/2010/main" val="41052915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7A3E8564-ACE4-F2C4-BCDF-3B4813EAC34C}"/>
              </a:ext>
            </a:extLst>
          </p:cNvPr>
          <p:cNvSpPr>
            <a:spLocks noGrp="1"/>
          </p:cNvSpPr>
          <p:nvPr>
            <p:ph type="title"/>
          </p:nvPr>
        </p:nvSpPr>
        <p:spPr/>
        <p:txBody>
          <a:bodyPr vert="horz"/>
          <a:lstStyle/>
          <a:p>
            <a:r>
              <a:rPr lang="tr-TR" dirty="0"/>
              <a:t>Akademi</a:t>
            </a:r>
          </a:p>
        </p:txBody>
      </p:sp>
      <p:grpSp>
        <p:nvGrpSpPr>
          <p:cNvPr id="6" name="Google Shape;131;p6">
            <a:extLst>
              <a:ext uri="{FF2B5EF4-FFF2-40B4-BE49-F238E27FC236}">
                <a16:creationId xmlns:a16="http://schemas.microsoft.com/office/drawing/2014/main" id="{16FB1EAA-8B4F-8C49-2E62-A7544CB2E6AD}"/>
              </a:ext>
            </a:extLst>
          </p:cNvPr>
          <p:cNvGrpSpPr/>
          <p:nvPr/>
        </p:nvGrpSpPr>
        <p:grpSpPr>
          <a:xfrm>
            <a:off x="9144000" y="2876405"/>
            <a:ext cx="2002515" cy="6482237"/>
            <a:chOff x="3617713" y="2455092"/>
            <a:chExt cx="2002515" cy="6482237"/>
          </a:xfrm>
        </p:grpSpPr>
        <p:pic>
          <p:nvPicPr>
            <p:cNvPr id="24" name="Google Shape;132;p6" descr="Captain">
              <a:extLst>
                <a:ext uri="{FF2B5EF4-FFF2-40B4-BE49-F238E27FC236}">
                  <a16:creationId xmlns:a16="http://schemas.microsoft.com/office/drawing/2014/main" id="{190BAA0C-B36D-65D8-82D3-6D3338C924E4}"/>
                </a:ext>
              </a:extLst>
            </p:cNvPr>
            <p:cNvPicPr preferRelativeResize="0"/>
            <p:nvPr/>
          </p:nvPicPr>
          <p:blipFill rotWithShape="1">
            <a:blip r:embed="rId5">
              <a:alphaModFix/>
            </a:blip>
            <a:srcRect/>
            <a:stretch/>
          </p:blipFill>
          <p:spPr>
            <a:xfrm>
              <a:off x="5080228" y="8397329"/>
              <a:ext cx="540000" cy="540000"/>
            </a:xfrm>
            <a:prstGeom prst="rect">
              <a:avLst/>
            </a:prstGeom>
            <a:noFill/>
            <a:ln>
              <a:noFill/>
            </a:ln>
          </p:spPr>
        </p:pic>
        <p:sp>
          <p:nvSpPr>
            <p:cNvPr id="25" name="Google Shape;133;p6">
              <a:extLst>
                <a:ext uri="{FF2B5EF4-FFF2-40B4-BE49-F238E27FC236}">
                  <a16:creationId xmlns:a16="http://schemas.microsoft.com/office/drawing/2014/main" id="{70EC5290-1A9E-0A88-357D-0B8BA2520DDB}"/>
                </a:ext>
              </a:extLst>
            </p:cNvPr>
            <p:cNvSpPr/>
            <p:nvPr/>
          </p:nvSpPr>
          <p:spPr>
            <a:xfrm>
              <a:off x="3617713" y="2455092"/>
              <a:ext cx="11667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200" dirty="0">
                  <a:solidFill>
                    <a:schemeClr val="dk1"/>
                  </a:solidFill>
                  <a:latin typeface="Calibri"/>
                  <a:ea typeface="Calibri"/>
                  <a:cs typeface="Calibri"/>
                  <a:sym typeface="Calibri"/>
                </a:rPr>
                <a:t>Rektör</a:t>
              </a:r>
              <a:endParaRPr dirty="0"/>
            </a:p>
          </p:txBody>
        </p:sp>
      </p:grpSp>
      <p:sp>
        <p:nvSpPr>
          <p:cNvPr id="7" name="Google Shape;134;p6">
            <a:extLst>
              <a:ext uri="{FF2B5EF4-FFF2-40B4-BE49-F238E27FC236}">
                <a16:creationId xmlns:a16="http://schemas.microsoft.com/office/drawing/2014/main" id="{7EE244C5-E980-5AB6-BC80-2F2C67E59AEB}"/>
              </a:ext>
            </a:extLst>
          </p:cNvPr>
          <p:cNvSpPr/>
          <p:nvPr/>
        </p:nvSpPr>
        <p:spPr>
          <a:xfrm>
            <a:off x="9372600"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135;p6">
            <a:extLst>
              <a:ext uri="{FF2B5EF4-FFF2-40B4-BE49-F238E27FC236}">
                <a16:creationId xmlns:a16="http://schemas.microsoft.com/office/drawing/2014/main" id="{F30264ED-E890-4323-87CF-FDA89D7974A0}"/>
              </a:ext>
            </a:extLst>
          </p:cNvPr>
          <p:cNvSpPr/>
          <p:nvPr/>
        </p:nvSpPr>
        <p:spPr>
          <a:xfrm>
            <a:off x="9997350" y="2358606"/>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üniversitenin en üst düzeydeki idari ve akademik lideridir. Görevde bulunan kişi deneyimli bir akademisyen olup, üniversitenin genel işleyişinden, eğitim kalitesinin geliştirilmesinden sorumludur.</a:t>
            </a:r>
            <a:endParaRPr dirty="0"/>
          </a:p>
        </p:txBody>
      </p:sp>
      <p:grpSp>
        <p:nvGrpSpPr>
          <p:cNvPr id="9" name="Google Shape;136;p6">
            <a:extLst>
              <a:ext uri="{FF2B5EF4-FFF2-40B4-BE49-F238E27FC236}">
                <a16:creationId xmlns:a16="http://schemas.microsoft.com/office/drawing/2014/main" id="{9A30D779-F589-6058-D72F-FD07AF363012}"/>
              </a:ext>
            </a:extLst>
          </p:cNvPr>
          <p:cNvGrpSpPr/>
          <p:nvPr/>
        </p:nvGrpSpPr>
        <p:grpSpPr>
          <a:xfrm>
            <a:off x="15368811" y="8765356"/>
            <a:ext cx="600994" cy="774964"/>
            <a:chOff x="3900622" y="3026551"/>
            <a:chExt cx="600994" cy="774964"/>
          </a:xfrm>
        </p:grpSpPr>
        <p:sp>
          <p:nvSpPr>
            <p:cNvPr id="22" name="Google Shape;137;p6">
              <a:extLst>
                <a:ext uri="{FF2B5EF4-FFF2-40B4-BE49-F238E27FC236}">
                  <a16:creationId xmlns:a16="http://schemas.microsoft.com/office/drawing/2014/main" id="{2E76F55B-219F-3020-93CD-3E089709EB99}"/>
                </a:ext>
              </a:extLst>
            </p:cNvPr>
            <p:cNvSpPr/>
            <p:nvPr/>
          </p:nvSpPr>
          <p:spPr>
            <a:xfrm>
              <a:off x="3900622" y="3541857"/>
              <a:ext cx="600994" cy="25965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200" dirty="0">
                  <a:solidFill>
                    <a:schemeClr val="dk1"/>
                  </a:solidFill>
                  <a:latin typeface="Calibri"/>
                  <a:ea typeface="Calibri"/>
                  <a:cs typeface="Calibri"/>
                  <a:sym typeface="Calibri"/>
                </a:rPr>
                <a:t>Dekan</a:t>
              </a:r>
              <a:endParaRPr dirty="0"/>
            </a:p>
          </p:txBody>
        </p:sp>
        <p:pic>
          <p:nvPicPr>
            <p:cNvPr id="23" name="Google Shape;138;p6" descr="Confused person">
              <a:extLst>
                <a:ext uri="{FF2B5EF4-FFF2-40B4-BE49-F238E27FC236}">
                  <a16:creationId xmlns:a16="http://schemas.microsoft.com/office/drawing/2014/main" id="{62FCCF75-DD60-4F87-BB61-27351D7C13AF}"/>
                </a:ext>
              </a:extLst>
            </p:cNvPr>
            <p:cNvPicPr preferRelativeResize="0"/>
            <p:nvPr/>
          </p:nvPicPr>
          <p:blipFill rotWithShape="1">
            <a:blip r:embed="rId6">
              <a:alphaModFix/>
            </a:blip>
            <a:srcRect/>
            <a:stretch/>
          </p:blipFill>
          <p:spPr>
            <a:xfrm>
              <a:off x="3931119" y="3026551"/>
              <a:ext cx="540000" cy="540000"/>
            </a:xfrm>
            <a:prstGeom prst="rect">
              <a:avLst/>
            </a:prstGeom>
            <a:noFill/>
            <a:ln>
              <a:noFill/>
            </a:ln>
          </p:spPr>
        </p:pic>
      </p:grpSp>
      <p:sp>
        <p:nvSpPr>
          <p:cNvPr id="10" name="Google Shape;139;p6">
            <a:extLst>
              <a:ext uri="{FF2B5EF4-FFF2-40B4-BE49-F238E27FC236}">
                <a16:creationId xmlns:a16="http://schemas.microsoft.com/office/drawing/2014/main" id="{6B97D50C-C9D9-327F-B22E-A7BFBB0EA25D}"/>
              </a:ext>
            </a:extLst>
          </p:cNvPr>
          <p:cNvSpPr/>
          <p:nvPr/>
        </p:nvSpPr>
        <p:spPr>
          <a:xfrm>
            <a:off x="9372600" y="330313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 name="Google Shape;141;p6">
            <a:extLst>
              <a:ext uri="{FF2B5EF4-FFF2-40B4-BE49-F238E27FC236}">
                <a16:creationId xmlns:a16="http://schemas.microsoft.com/office/drawing/2014/main" id="{6CAC3B6E-38B3-EEC2-4F6C-63D3237324CC}"/>
              </a:ext>
            </a:extLst>
          </p:cNvPr>
          <p:cNvGrpSpPr/>
          <p:nvPr/>
        </p:nvGrpSpPr>
        <p:grpSpPr>
          <a:xfrm>
            <a:off x="13268944" y="2284644"/>
            <a:ext cx="1222800" cy="770375"/>
            <a:chOff x="3589719" y="4114107"/>
            <a:chExt cx="1222800" cy="770375"/>
          </a:xfrm>
        </p:grpSpPr>
        <p:sp>
          <p:nvSpPr>
            <p:cNvPr id="20" name="Google Shape;142;p6">
              <a:extLst>
                <a:ext uri="{FF2B5EF4-FFF2-40B4-BE49-F238E27FC236}">
                  <a16:creationId xmlns:a16="http://schemas.microsoft.com/office/drawing/2014/main" id="{0B14BD7A-2EE0-86B1-2430-47F3755F721B}"/>
                </a:ext>
              </a:extLst>
            </p:cNvPr>
            <p:cNvSpPr/>
            <p:nvPr/>
          </p:nvSpPr>
          <p:spPr>
            <a:xfrm>
              <a:off x="3589719" y="4617782"/>
              <a:ext cx="12228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200" dirty="0">
                  <a:solidFill>
                    <a:schemeClr val="dk1"/>
                  </a:solidFill>
                  <a:latin typeface="Calibri"/>
                  <a:ea typeface="Calibri"/>
                  <a:cs typeface="Calibri"/>
                  <a:sym typeface="Calibri"/>
                </a:rPr>
                <a:t>Rektör Yardımcıları</a:t>
              </a:r>
              <a:endParaRPr dirty="0"/>
            </a:p>
          </p:txBody>
        </p:sp>
        <p:pic>
          <p:nvPicPr>
            <p:cNvPr id="21" name="Google Shape;143;p6" descr="Meeting">
              <a:extLst>
                <a:ext uri="{FF2B5EF4-FFF2-40B4-BE49-F238E27FC236}">
                  <a16:creationId xmlns:a16="http://schemas.microsoft.com/office/drawing/2014/main" id="{614ECE08-A808-B527-FF22-B842AFD1B4CA}"/>
                </a:ext>
              </a:extLst>
            </p:cNvPr>
            <p:cNvPicPr preferRelativeResize="0"/>
            <p:nvPr/>
          </p:nvPicPr>
          <p:blipFill rotWithShape="1">
            <a:blip r:embed="rId7">
              <a:alphaModFix/>
            </a:blip>
            <a:srcRect/>
            <a:stretch/>
          </p:blipFill>
          <p:spPr>
            <a:xfrm>
              <a:off x="3931119" y="4114107"/>
              <a:ext cx="540000" cy="540000"/>
            </a:xfrm>
            <a:prstGeom prst="rect">
              <a:avLst/>
            </a:prstGeom>
            <a:noFill/>
            <a:ln>
              <a:noFill/>
            </a:ln>
          </p:spPr>
        </p:pic>
      </p:grpSp>
      <p:grpSp>
        <p:nvGrpSpPr>
          <p:cNvPr id="15" name="Google Shape;146;p6">
            <a:extLst>
              <a:ext uri="{FF2B5EF4-FFF2-40B4-BE49-F238E27FC236}">
                <a16:creationId xmlns:a16="http://schemas.microsoft.com/office/drawing/2014/main" id="{6CAB87C5-3CED-A4F0-57CA-C55B39534460}"/>
              </a:ext>
            </a:extLst>
          </p:cNvPr>
          <p:cNvGrpSpPr/>
          <p:nvPr/>
        </p:nvGrpSpPr>
        <p:grpSpPr>
          <a:xfrm>
            <a:off x="12103800" y="8716614"/>
            <a:ext cx="1116900" cy="724337"/>
            <a:chOff x="3642716" y="5114653"/>
            <a:chExt cx="1116900" cy="724337"/>
          </a:xfrm>
        </p:grpSpPr>
        <p:pic>
          <p:nvPicPr>
            <p:cNvPr id="18" name="Google Shape;147;p6" descr="Captain">
              <a:extLst>
                <a:ext uri="{FF2B5EF4-FFF2-40B4-BE49-F238E27FC236}">
                  <a16:creationId xmlns:a16="http://schemas.microsoft.com/office/drawing/2014/main" id="{22666DC6-12AE-8870-AAAD-59D7260E4B53}"/>
                </a:ext>
              </a:extLst>
            </p:cNvPr>
            <p:cNvPicPr preferRelativeResize="0"/>
            <p:nvPr/>
          </p:nvPicPr>
          <p:blipFill rotWithShape="1">
            <a:blip r:embed="rId5">
              <a:alphaModFix/>
            </a:blip>
            <a:srcRect/>
            <a:stretch/>
          </p:blipFill>
          <p:spPr>
            <a:xfrm>
              <a:off x="3931119" y="5114653"/>
              <a:ext cx="540000" cy="540000"/>
            </a:xfrm>
            <a:prstGeom prst="rect">
              <a:avLst/>
            </a:prstGeom>
            <a:noFill/>
            <a:ln>
              <a:noFill/>
            </a:ln>
          </p:spPr>
        </p:pic>
        <p:sp>
          <p:nvSpPr>
            <p:cNvPr id="19" name="Google Shape;148;p6">
              <a:extLst>
                <a:ext uri="{FF2B5EF4-FFF2-40B4-BE49-F238E27FC236}">
                  <a16:creationId xmlns:a16="http://schemas.microsoft.com/office/drawing/2014/main" id="{A19654A0-BE44-28CD-1C92-E24932509B3A}"/>
                </a:ext>
              </a:extLst>
            </p:cNvPr>
            <p:cNvSpPr/>
            <p:nvPr/>
          </p:nvSpPr>
          <p:spPr>
            <a:xfrm>
              <a:off x="3642716" y="5572290"/>
              <a:ext cx="1116900" cy="266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200">
                  <a:solidFill>
                    <a:schemeClr val="dk1"/>
                  </a:solidFill>
                  <a:latin typeface="Calibri"/>
                  <a:ea typeface="Calibri"/>
                  <a:cs typeface="Calibri"/>
                  <a:sym typeface="Calibri"/>
                </a:rPr>
                <a:t>Direktörler</a:t>
              </a:r>
              <a:endParaRPr/>
            </a:p>
          </p:txBody>
        </p:sp>
      </p:grpSp>
      <p:sp>
        <p:nvSpPr>
          <p:cNvPr id="26" name="Google Shape;152;p6">
            <a:extLst>
              <a:ext uri="{FF2B5EF4-FFF2-40B4-BE49-F238E27FC236}">
                <a16:creationId xmlns:a16="http://schemas.microsoft.com/office/drawing/2014/main" id="{9D1E2D24-994D-D307-6E4F-6229C2B237EE}"/>
              </a:ext>
            </a:extLst>
          </p:cNvPr>
          <p:cNvSpPr/>
          <p:nvPr/>
        </p:nvSpPr>
        <p:spPr>
          <a:xfrm>
            <a:off x="9296400" y="2123206"/>
            <a:ext cx="8052597" cy="6449294"/>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 name="Google Shape;153;p6">
            <a:extLst>
              <a:ext uri="{FF2B5EF4-FFF2-40B4-BE49-F238E27FC236}">
                <a16:creationId xmlns:a16="http://schemas.microsoft.com/office/drawing/2014/main" id="{712B0652-233B-6228-510D-5D33B7DB019C}"/>
              </a:ext>
            </a:extLst>
          </p:cNvPr>
          <p:cNvSpPr/>
          <p:nvPr/>
        </p:nvSpPr>
        <p:spPr>
          <a:xfrm>
            <a:off x="9372600" y="1877064"/>
            <a:ext cx="7901211" cy="349071"/>
          </a:xfrm>
          <a:prstGeom prst="rect">
            <a:avLst/>
          </a:prstGeom>
          <a:solidFill>
            <a:srgbClr val="172C5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tr-TR" sz="1600" dirty="0">
                <a:solidFill>
                  <a:schemeClr val="lt1"/>
                </a:solidFill>
                <a:ea typeface="Calibri"/>
                <a:cs typeface="Calibri"/>
                <a:sym typeface="Calibri"/>
              </a:rPr>
              <a:t>Akademideki Roller</a:t>
            </a:r>
            <a:endParaRPr sz="2800" dirty="0"/>
          </a:p>
        </p:txBody>
      </p:sp>
      <p:sp>
        <p:nvSpPr>
          <p:cNvPr id="31" name="Google Shape;135;p6">
            <a:extLst>
              <a:ext uri="{FF2B5EF4-FFF2-40B4-BE49-F238E27FC236}">
                <a16:creationId xmlns:a16="http://schemas.microsoft.com/office/drawing/2014/main" id="{C4DC8F02-61C8-A6FC-5CE9-AC555A281408}"/>
              </a:ext>
            </a:extLst>
          </p:cNvPr>
          <p:cNvSpPr/>
          <p:nvPr/>
        </p:nvSpPr>
        <p:spPr>
          <a:xfrm>
            <a:off x="598687" y="1688535"/>
            <a:ext cx="8203478" cy="732615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dirty="0">
                <a:solidFill>
                  <a:schemeClr val="dk1"/>
                </a:solidFill>
                <a:latin typeface="Calibri"/>
                <a:ea typeface="Calibri"/>
                <a:cs typeface="Calibri"/>
                <a:sym typeface="Calibri"/>
              </a:rPr>
              <a:t>   Akademi, eğitim ve araştırma faaliyetlerinin yürütüldüğü bir yapıdır ve genellikle çok disiplinli bir yaklaşım benimser. Temel işleyişi, öğrencilerin bilgi edinme sürecini desteklemek ve akademik bilgi üretimini teşvik etmek üzerine kuruludur. Öğretim üyeleri, dersler aracılığıyla öğrencilere teorik ve pratik bilgi sunarken, araştırma projeleriyle yeni bilgilerin ortaya çıkmasına katkıda bulunurlar. Ayrıca, akademik kurumlar, öğrenci destek hizmetleri, kütüphaneler ve teknik destek gibi çeşitli yardımcı birimlerle bu süreçleri güçlendirir. Eğitim programları, sürekli değerlendirme ve geri bildirim mekanizmaları ile güncellenerek, öğrenci ihtiyaçlarına ve sektördeki değişimlere uyum sağlar. Bu yapılar ve süreçler, akademik mükemmeliyeti hedeflerken, bireylerin entelektüel gelişimlerine de olanak tanır.</a:t>
            </a: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endParaRPr lang="tr-TR"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None/>
            </a:pPr>
            <a:r>
              <a:rPr lang="tr-TR" dirty="0">
                <a:solidFill>
                  <a:schemeClr val="dk1"/>
                </a:solidFill>
                <a:latin typeface="Calibri"/>
                <a:ea typeface="Calibri"/>
                <a:cs typeface="Calibri"/>
                <a:sym typeface="Calibri"/>
              </a:rPr>
              <a:t>   2024 yılı Bilgisayar Mühendisliği bölümü taban puanlarına göre sırasıyla Türkiye’deki en iyi 10 üniversite:</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Koç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Bilkent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Orta Doğu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Boğaziçi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İstanbul Teknik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TOBB Ekonomi ve Teknoloji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Özyeğin Üniversitesi (Burslu)</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Galatasaray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Hacettepe Üniversitesi</a:t>
            </a:r>
          </a:p>
          <a:p>
            <a:pPr marL="285750" marR="0" lvl="0" indent="-285750" algn="l" rtl="0">
              <a:lnSpc>
                <a:spcPct val="90000"/>
              </a:lnSpc>
              <a:spcBef>
                <a:spcPts val="0"/>
              </a:spcBef>
              <a:spcAft>
                <a:spcPts val="0"/>
              </a:spcAft>
              <a:buFont typeface="Arial" panose="020B0604020202020204" pitchFamily="34" charset="0"/>
              <a:buChar char="•"/>
            </a:pPr>
            <a:r>
              <a:rPr lang="tr-TR" dirty="0">
                <a:solidFill>
                  <a:schemeClr val="dk1"/>
                </a:solidFill>
                <a:latin typeface="Calibri"/>
                <a:ea typeface="Calibri"/>
                <a:cs typeface="Calibri"/>
                <a:sym typeface="Calibri"/>
              </a:rPr>
              <a:t>Yeditepe Üniversitesi (Burslu)</a:t>
            </a:r>
          </a:p>
        </p:txBody>
      </p:sp>
      <p:sp>
        <p:nvSpPr>
          <p:cNvPr id="1024" name="Google Shape;139;p6">
            <a:extLst>
              <a:ext uri="{FF2B5EF4-FFF2-40B4-BE49-F238E27FC236}">
                <a16:creationId xmlns:a16="http://schemas.microsoft.com/office/drawing/2014/main" id="{7FF15566-C517-7ECA-D427-546314BEFA2B}"/>
              </a:ext>
            </a:extLst>
          </p:cNvPr>
          <p:cNvSpPr/>
          <p:nvPr/>
        </p:nvSpPr>
        <p:spPr>
          <a:xfrm>
            <a:off x="13463811" y="225691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5" name="Google Shape;139;p6">
            <a:extLst>
              <a:ext uri="{FF2B5EF4-FFF2-40B4-BE49-F238E27FC236}">
                <a16:creationId xmlns:a16="http://schemas.microsoft.com/office/drawing/2014/main" id="{E15B7506-0F4F-6FB1-6277-C51970E30118}"/>
              </a:ext>
            </a:extLst>
          </p:cNvPr>
          <p:cNvSpPr/>
          <p:nvPr/>
        </p:nvSpPr>
        <p:spPr>
          <a:xfrm>
            <a:off x="13463811" y="329569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39;p6">
            <a:extLst>
              <a:ext uri="{FF2B5EF4-FFF2-40B4-BE49-F238E27FC236}">
                <a16:creationId xmlns:a16="http://schemas.microsoft.com/office/drawing/2014/main" id="{FA7217B0-065A-2BD4-A119-125F70FD94DA}"/>
              </a:ext>
            </a:extLst>
          </p:cNvPr>
          <p:cNvSpPr/>
          <p:nvPr/>
        </p:nvSpPr>
        <p:spPr>
          <a:xfrm>
            <a:off x="9372600" y="4344912"/>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39;p6">
            <a:extLst>
              <a:ext uri="{FF2B5EF4-FFF2-40B4-BE49-F238E27FC236}">
                <a16:creationId xmlns:a16="http://schemas.microsoft.com/office/drawing/2014/main" id="{873C282F-165D-C4B8-D078-003C08F8621D}"/>
              </a:ext>
            </a:extLst>
          </p:cNvPr>
          <p:cNvSpPr/>
          <p:nvPr/>
        </p:nvSpPr>
        <p:spPr>
          <a:xfrm>
            <a:off x="13463811" y="4337478"/>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39;p6">
            <a:extLst>
              <a:ext uri="{FF2B5EF4-FFF2-40B4-BE49-F238E27FC236}">
                <a16:creationId xmlns:a16="http://schemas.microsoft.com/office/drawing/2014/main" id="{2F0F8499-9D3C-1B28-C221-F060B8ACC6C0}"/>
              </a:ext>
            </a:extLst>
          </p:cNvPr>
          <p:cNvSpPr/>
          <p:nvPr/>
        </p:nvSpPr>
        <p:spPr>
          <a:xfrm>
            <a:off x="9372600" y="5412541"/>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7" name="Google Shape;139;p6">
            <a:extLst>
              <a:ext uri="{FF2B5EF4-FFF2-40B4-BE49-F238E27FC236}">
                <a16:creationId xmlns:a16="http://schemas.microsoft.com/office/drawing/2014/main" id="{1FD016E3-80BF-7F9C-3D71-6B3C4A1D6ACC}"/>
              </a:ext>
            </a:extLst>
          </p:cNvPr>
          <p:cNvSpPr/>
          <p:nvPr/>
        </p:nvSpPr>
        <p:spPr>
          <a:xfrm>
            <a:off x="13463811" y="5405107"/>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8" name="Google Shape;139;p6">
            <a:extLst>
              <a:ext uri="{FF2B5EF4-FFF2-40B4-BE49-F238E27FC236}">
                <a16:creationId xmlns:a16="http://schemas.microsoft.com/office/drawing/2014/main" id="{D5772569-C9CF-10B7-1D7C-23B03319FE66}"/>
              </a:ext>
            </a:extLst>
          </p:cNvPr>
          <p:cNvSpPr/>
          <p:nvPr/>
        </p:nvSpPr>
        <p:spPr>
          <a:xfrm>
            <a:off x="9372600" y="6465124"/>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39;p6">
            <a:extLst>
              <a:ext uri="{FF2B5EF4-FFF2-40B4-BE49-F238E27FC236}">
                <a16:creationId xmlns:a16="http://schemas.microsoft.com/office/drawing/2014/main" id="{912EEEA2-4F71-C73E-2E62-DCAF6244C123}"/>
              </a:ext>
            </a:extLst>
          </p:cNvPr>
          <p:cNvSpPr/>
          <p:nvPr/>
        </p:nvSpPr>
        <p:spPr>
          <a:xfrm>
            <a:off x="13463811" y="6457690"/>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39;p6">
            <a:extLst>
              <a:ext uri="{FF2B5EF4-FFF2-40B4-BE49-F238E27FC236}">
                <a16:creationId xmlns:a16="http://schemas.microsoft.com/office/drawing/2014/main" id="{E247ECFB-882B-B247-A803-C11CD25B8BB0}"/>
              </a:ext>
            </a:extLst>
          </p:cNvPr>
          <p:cNvSpPr/>
          <p:nvPr/>
        </p:nvSpPr>
        <p:spPr>
          <a:xfrm>
            <a:off x="9385300" y="7519323"/>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39;p6">
            <a:extLst>
              <a:ext uri="{FF2B5EF4-FFF2-40B4-BE49-F238E27FC236}">
                <a16:creationId xmlns:a16="http://schemas.microsoft.com/office/drawing/2014/main" id="{550A6E1D-5173-3866-0E52-78AA947664C9}"/>
              </a:ext>
            </a:extLst>
          </p:cNvPr>
          <p:cNvSpPr/>
          <p:nvPr/>
        </p:nvSpPr>
        <p:spPr>
          <a:xfrm>
            <a:off x="13476511" y="7511889"/>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42" name="Google Shape;136;p6">
            <a:extLst>
              <a:ext uri="{FF2B5EF4-FFF2-40B4-BE49-F238E27FC236}">
                <a16:creationId xmlns:a16="http://schemas.microsoft.com/office/drawing/2014/main" id="{D2D0723F-F9E6-91CC-5883-96392D112219}"/>
              </a:ext>
            </a:extLst>
          </p:cNvPr>
          <p:cNvGrpSpPr/>
          <p:nvPr/>
        </p:nvGrpSpPr>
        <p:grpSpPr>
          <a:xfrm>
            <a:off x="9426853" y="3406092"/>
            <a:ext cx="600994" cy="774964"/>
            <a:chOff x="3900622" y="3026551"/>
            <a:chExt cx="600994" cy="774964"/>
          </a:xfrm>
        </p:grpSpPr>
        <p:sp>
          <p:nvSpPr>
            <p:cNvPr id="1043" name="Google Shape;137;p6">
              <a:extLst>
                <a:ext uri="{FF2B5EF4-FFF2-40B4-BE49-F238E27FC236}">
                  <a16:creationId xmlns:a16="http://schemas.microsoft.com/office/drawing/2014/main" id="{EC0102BF-5EFD-8C3D-B0C0-82759E40BAC1}"/>
                </a:ext>
              </a:extLst>
            </p:cNvPr>
            <p:cNvSpPr/>
            <p:nvPr/>
          </p:nvSpPr>
          <p:spPr>
            <a:xfrm>
              <a:off x="3900622" y="3541857"/>
              <a:ext cx="600994" cy="259658"/>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r>
                <a:rPr lang="tr-TR" sz="1200" dirty="0">
                  <a:solidFill>
                    <a:schemeClr val="dk1"/>
                  </a:solidFill>
                  <a:latin typeface="Calibri"/>
                  <a:ea typeface="Calibri"/>
                  <a:cs typeface="Calibri"/>
                  <a:sym typeface="Calibri"/>
                </a:rPr>
                <a:t>Dekan</a:t>
              </a:r>
              <a:endParaRPr dirty="0"/>
            </a:p>
          </p:txBody>
        </p:sp>
        <p:pic>
          <p:nvPicPr>
            <p:cNvPr id="1044" name="Google Shape;138;p6" descr="Confused person">
              <a:extLst>
                <a:ext uri="{FF2B5EF4-FFF2-40B4-BE49-F238E27FC236}">
                  <a16:creationId xmlns:a16="http://schemas.microsoft.com/office/drawing/2014/main" id="{0CEB075C-FBB6-7C40-2EC1-3B4357715BD1}"/>
                </a:ext>
              </a:extLst>
            </p:cNvPr>
            <p:cNvPicPr preferRelativeResize="0"/>
            <p:nvPr/>
          </p:nvPicPr>
          <p:blipFill rotWithShape="1">
            <a:blip r:embed="rId6">
              <a:alphaModFix/>
            </a:blip>
            <a:srcRect/>
            <a:stretch/>
          </p:blipFill>
          <p:spPr>
            <a:xfrm>
              <a:off x="3931119" y="3026551"/>
              <a:ext cx="540000" cy="540000"/>
            </a:xfrm>
            <a:prstGeom prst="rect">
              <a:avLst/>
            </a:prstGeom>
            <a:noFill/>
            <a:ln>
              <a:noFill/>
            </a:ln>
          </p:spPr>
        </p:pic>
      </p:grpSp>
      <p:pic>
        <p:nvPicPr>
          <p:cNvPr id="1046" name="Grafik 1045" descr="Mezuniyet kepi">
            <a:extLst>
              <a:ext uri="{FF2B5EF4-FFF2-40B4-BE49-F238E27FC236}">
                <a16:creationId xmlns:a16="http://schemas.microsoft.com/office/drawing/2014/main" id="{2AB2B8EC-C1FD-0128-D241-BA7915FA00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449047" y="8712180"/>
            <a:ext cx="540000" cy="540000"/>
          </a:xfrm>
          <a:prstGeom prst="rect">
            <a:avLst/>
          </a:prstGeom>
        </p:spPr>
      </p:pic>
      <p:sp>
        <p:nvSpPr>
          <p:cNvPr id="1047" name="Google Shape;135;p6">
            <a:extLst>
              <a:ext uri="{FF2B5EF4-FFF2-40B4-BE49-F238E27FC236}">
                <a16:creationId xmlns:a16="http://schemas.microsoft.com/office/drawing/2014/main" id="{9D1673DA-8DB2-9AFD-4D14-79A3850B02B1}"/>
              </a:ext>
            </a:extLst>
          </p:cNvPr>
          <p:cNvSpPr/>
          <p:nvPr/>
        </p:nvSpPr>
        <p:spPr>
          <a:xfrm>
            <a:off x="14278103" y="2364859"/>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Rektör Yardımcıları, üniversitenin stratejik yönetimine katkıda bulunurlar. Akademik programların geliştirilmesi, Üniversite'nin ilişkilerin koordinasyonu ve öğrenci hizmetleri gibi konuların yönetiminden sorumludur.</a:t>
            </a:r>
            <a:endParaRPr dirty="0"/>
          </a:p>
        </p:txBody>
      </p:sp>
      <p:sp>
        <p:nvSpPr>
          <p:cNvPr id="1048" name="Google Shape;135;p6">
            <a:extLst>
              <a:ext uri="{FF2B5EF4-FFF2-40B4-BE49-F238E27FC236}">
                <a16:creationId xmlns:a16="http://schemas.microsoft.com/office/drawing/2014/main" id="{A6313AA6-34A1-33DE-826E-BEF9E9323FB7}"/>
              </a:ext>
            </a:extLst>
          </p:cNvPr>
          <p:cNvSpPr/>
          <p:nvPr/>
        </p:nvSpPr>
        <p:spPr>
          <a:xfrm>
            <a:off x="9997350" y="3387591"/>
            <a:ext cx="3108994" cy="73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dirty="0">
                <a:solidFill>
                  <a:schemeClr val="dk1"/>
                </a:solidFill>
                <a:latin typeface="Calibri"/>
                <a:ea typeface="Calibri"/>
                <a:cs typeface="Calibri"/>
                <a:sym typeface="Calibri"/>
              </a:rPr>
              <a:t>Dekan, </a:t>
            </a:r>
            <a:endParaRPr dirty="0"/>
          </a:p>
        </p:txBody>
      </p:sp>
      <p:pic>
        <p:nvPicPr>
          <p:cNvPr id="1050" name="Grafik 1049" descr="Erkek öğrenci">
            <a:extLst>
              <a:ext uri="{FF2B5EF4-FFF2-40B4-BE49-F238E27FC236}">
                <a16:creationId xmlns:a16="http://schemas.microsoft.com/office/drawing/2014/main" id="{80B71865-C879-74F4-F173-39D609A1B4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965891" y="8721066"/>
            <a:ext cx="540000" cy="540000"/>
          </a:xfrm>
          <a:prstGeom prst="rect">
            <a:avLst/>
          </a:prstGeom>
        </p:spPr>
      </p:pic>
      <p:pic>
        <p:nvPicPr>
          <p:cNvPr id="1052" name="Grafik 1051" descr="Ofis çalışanı">
            <a:extLst>
              <a:ext uri="{FF2B5EF4-FFF2-40B4-BE49-F238E27FC236}">
                <a16:creationId xmlns:a16="http://schemas.microsoft.com/office/drawing/2014/main" id="{D51260C2-36A2-6FF7-82B2-DDA2C56D4E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950866" y="8721066"/>
            <a:ext cx="540000" cy="540000"/>
          </a:xfrm>
          <a:prstGeom prst="rect">
            <a:avLst/>
          </a:prstGeom>
        </p:spPr>
      </p:pic>
      <p:pic>
        <p:nvPicPr>
          <p:cNvPr id="40" name="Grafik 39" descr="Öğretim üyesi">
            <a:extLst>
              <a:ext uri="{FF2B5EF4-FFF2-40B4-BE49-F238E27FC236}">
                <a16:creationId xmlns:a16="http://schemas.microsoft.com/office/drawing/2014/main" id="{921A55CD-02DC-DE5D-EBB4-792A084926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1589" y="2352957"/>
            <a:ext cx="539999" cy="539999"/>
          </a:xfrm>
          <a:prstGeom prst="rect">
            <a:avLst/>
          </a:prstGeom>
        </p:spPr>
      </p:pic>
    </p:spTree>
    <p:extLst>
      <p:ext uri="{BB962C8B-B14F-4D97-AF65-F5344CB8AC3E}">
        <p14:creationId xmlns:p14="http://schemas.microsoft.com/office/powerpoint/2010/main" val="76316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0FD0373-9212-41E3-6FBE-014F32F115AA}"/>
              </a:ext>
            </a:extLst>
          </p:cNvPr>
          <p:cNvGraphicFramePr>
            <a:graphicFrameLocks noChangeAspect="1"/>
          </p:cNvGraphicFramePr>
          <p:nvPr>
            <p:custDataLst>
              <p:tags r:id="rId1"/>
            </p:custDataLst>
            <p:extLst>
              <p:ext uri="{D42A27DB-BD31-4B8C-83A1-F6EECF244321}">
                <p14:modId xmlns:p14="http://schemas.microsoft.com/office/powerpoint/2010/main" val="3349451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55F03E95-9F69-1D75-62BB-8111909C41E1}"/>
              </a:ext>
            </a:extLst>
          </p:cNvPr>
          <p:cNvSpPr>
            <a:spLocks noGrp="1"/>
          </p:cNvSpPr>
          <p:nvPr>
            <p:ph type="title"/>
          </p:nvPr>
        </p:nvSpPr>
        <p:spPr/>
        <p:txBody>
          <a:bodyPr vert="horz"/>
          <a:lstStyle/>
          <a:p>
            <a:r>
              <a:rPr lang="tr-TR" dirty="0"/>
              <a:t>Popüler Mühendislikler ve Puanları</a:t>
            </a:r>
          </a:p>
        </p:txBody>
      </p:sp>
      <p:graphicFrame>
        <p:nvGraphicFramePr>
          <p:cNvPr id="5" name="Tablo 4">
            <a:extLst>
              <a:ext uri="{FF2B5EF4-FFF2-40B4-BE49-F238E27FC236}">
                <a16:creationId xmlns:a16="http://schemas.microsoft.com/office/drawing/2014/main" id="{7DC0B853-B7E1-46D2-2776-D9160FF7CA8F}"/>
              </a:ext>
            </a:extLst>
          </p:cNvPr>
          <p:cNvGraphicFramePr>
            <a:graphicFrameLocks noGrp="1"/>
          </p:cNvGraphicFramePr>
          <p:nvPr>
            <p:extLst>
              <p:ext uri="{D42A27DB-BD31-4B8C-83A1-F6EECF244321}">
                <p14:modId xmlns:p14="http://schemas.microsoft.com/office/powerpoint/2010/main" val="1450038706"/>
              </p:ext>
            </p:extLst>
          </p:nvPr>
        </p:nvGraphicFramePr>
        <p:xfrm>
          <a:off x="533396" y="1714500"/>
          <a:ext cx="16978174" cy="7391398"/>
        </p:xfrm>
        <a:graphic>
          <a:graphicData uri="http://schemas.openxmlformats.org/drawingml/2006/table">
            <a:tbl>
              <a:tblPr firstRow="1" bandRow="1">
                <a:tableStyleId>{5C22544A-7EE6-4342-B048-85BDC9FD1C3A}</a:tableStyleId>
              </a:tblPr>
              <a:tblGrid>
                <a:gridCol w="1814646">
                  <a:extLst>
                    <a:ext uri="{9D8B030D-6E8A-4147-A177-3AD203B41FA5}">
                      <a16:colId xmlns:a16="http://schemas.microsoft.com/office/drawing/2014/main" val="3377202481"/>
                    </a:ext>
                  </a:extLst>
                </a:gridCol>
                <a:gridCol w="4082943">
                  <a:extLst>
                    <a:ext uri="{9D8B030D-6E8A-4147-A177-3AD203B41FA5}">
                      <a16:colId xmlns:a16="http://schemas.microsoft.com/office/drawing/2014/main" val="656854734"/>
                    </a:ext>
                  </a:extLst>
                </a:gridCol>
                <a:gridCol w="1179517">
                  <a:extLst>
                    <a:ext uri="{9D8B030D-6E8A-4147-A177-3AD203B41FA5}">
                      <a16:colId xmlns:a16="http://schemas.microsoft.com/office/drawing/2014/main" val="2814389612"/>
                    </a:ext>
                  </a:extLst>
                </a:gridCol>
                <a:gridCol w="1814640">
                  <a:extLst>
                    <a:ext uri="{9D8B030D-6E8A-4147-A177-3AD203B41FA5}">
                      <a16:colId xmlns:a16="http://schemas.microsoft.com/office/drawing/2014/main" val="11024790"/>
                    </a:ext>
                  </a:extLst>
                </a:gridCol>
                <a:gridCol w="2004858">
                  <a:extLst>
                    <a:ext uri="{9D8B030D-6E8A-4147-A177-3AD203B41FA5}">
                      <a16:colId xmlns:a16="http://schemas.microsoft.com/office/drawing/2014/main" val="169564627"/>
                    </a:ext>
                  </a:extLst>
                </a:gridCol>
                <a:gridCol w="2038356">
                  <a:extLst>
                    <a:ext uri="{9D8B030D-6E8A-4147-A177-3AD203B41FA5}">
                      <a16:colId xmlns:a16="http://schemas.microsoft.com/office/drawing/2014/main" val="3527558078"/>
                    </a:ext>
                  </a:extLst>
                </a:gridCol>
                <a:gridCol w="2021607">
                  <a:extLst>
                    <a:ext uri="{9D8B030D-6E8A-4147-A177-3AD203B41FA5}">
                      <a16:colId xmlns:a16="http://schemas.microsoft.com/office/drawing/2014/main" val="3442108300"/>
                    </a:ext>
                  </a:extLst>
                </a:gridCol>
                <a:gridCol w="2021607">
                  <a:extLst>
                    <a:ext uri="{9D8B030D-6E8A-4147-A177-3AD203B41FA5}">
                      <a16:colId xmlns:a16="http://schemas.microsoft.com/office/drawing/2014/main" val="467076570"/>
                    </a:ext>
                  </a:extLst>
                </a:gridCol>
              </a:tblGrid>
              <a:tr h="824933">
                <a:tc>
                  <a:txBody>
                    <a:bodyPr/>
                    <a:lstStyle/>
                    <a:p>
                      <a:pPr algn="ctr" fontAlgn="b"/>
                      <a:r>
                        <a:rPr lang="tr-TR" sz="1800" b="0" i="0" u="none" strike="noStrike" dirty="0">
                          <a:solidFill>
                            <a:srgbClr val="000000"/>
                          </a:solidFill>
                          <a:effectLst/>
                          <a:latin typeface="Calibri" panose="020F0502020204030204" pitchFamily="34" charset="0"/>
                        </a:rPr>
                        <a:t>Bölüm</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tr-TR" sz="1800" b="0" i="0" u="none" strike="noStrike" dirty="0">
                          <a:solidFill>
                            <a:srgbClr val="000000"/>
                          </a:solidFill>
                          <a:effectLst/>
                          <a:latin typeface="Calibri" panose="020F0502020204030204" pitchFamily="34" charset="0"/>
                        </a:rPr>
                        <a:t>Çalışma Alanı</a:t>
                      </a:r>
                    </a:p>
                    <a:p>
                      <a:pPr algn="ctr" fontAlgn="b"/>
                      <a:endParaRPr lang="tr-TR"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tr-TR" sz="1800" b="0" i="0" u="none" strike="noStrike" dirty="0">
                          <a:solidFill>
                            <a:srgbClr val="000000"/>
                          </a:solidFill>
                          <a:effectLst/>
                          <a:latin typeface="Calibri" panose="020F0502020204030204" pitchFamily="34" charset="0"/>
                        </a:rPr>
                        <a:t>ODTÜ</a:t>
                      </a:r>
                    </a:p>
                  </a:txBody>
                  <a:tcPr marL="9525" marR="9525" marT="9525" marB="0" anchor="ctr"/>
                </a:tc>
                <a:tc>
                  <a:txBody>
                    <a:bodyPr/>
                    <a:lstStyle/>
                    <a:p>
                      <a:pPr algn="ctr" fontAlgn="ctr"/>
                      <a:r>
                        <a:rPr lang="tr-TR" sz="1800" b="0" i="0" u="none" strike="noStrike" dirty="0">
                          <a:solidFill>
                            <a:srgbClr val="000000"/>
                          </a:solidFill>
                          <a:effectLst/>
                          <a:latin typeface="Calibri" panose="020F0502020204030204" pitchFamily="34" charset="0"/>
                        </a:rPr>
                        <a:t>Boğaziçi Üniversitesi</a:t>
                      </a:r>
                    </a:p>
                  </a:txBody>
                  <a:tcPr marL="9525" marR="9525" marT="9525" marB="0" anchor="ctr"/>
                </a:tc>
                <a:tc>
                  <a:txBody>
                    <a:bodyPr/>
                    <a:lstStyle/>
                    <a:p>
                      <a:pPr algn="ctr" fontAlgn="ctr"/>
                      <a:r>
                        <a:rPr lang="tr-TR" sz="1800" b="0" i="0" u="none" strike="noStrike" dirty="0">
                          <a:solidFill>
                            <a:srgbClr val="000000"/>
                          </a:solidFill>
                          <a:effectLst/>
                          <a:latin typeface="Calibri" panose="020F0502020204030204" pitchFamily="34" charset="0"/>
                        </a:rPr>
                        <a:t>Eskişehir Osmangazi Üniversitesi</a:t>
                      </a:r>
                    </a:p>
                  </a:txBody>
                  <a:tcPr marL="9525" marR="9525" marT="9525" marB="0" anchor="ctr"/>
                </a:tc>
                <a:tc>
                  <a:txBody>
                    <a:bodyPr/>
                    <a:lstStyle/>
                    <a:p>
                      <a:pPr algn="ctr" fontAlgn="ctr"/>
                      <a:r>
                        <a:rPr lang="tr-TR" sz="1800" b="0" i="0" u="none" strike="noStrike" dirty="0">
                          <a:solidFill>
                            <a:srgbClr val="000000"/>
                          </a:solidFill>
                          <a:effectLst/>
                          <a:latin typeface="Calibri" panose="020F0502020204030204" pitchFamily="34" charset="0"/>
                        </a:rPr>
                        <a:t>İstanbul Üniversitesi</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tr-TR" sz="1800" b="0" i="0" u="none" strike="noStrike" dirty="0">
                          <a:solidFill>
                            <a:srgbClr val="000000"/>
                          </a:solidFill>
                          <a:effectLst/>
                          <a:latin typeface="Calibri" panose="020F0502020204030204" pitchFamily="34" charset="0"/>
                        </a:rPr>
                        <a:t>Van Yüzüncü Yıl Üniversitesi</a:t>
                      </a:r>
                    </a:p>
                  </a:txBody>
                  <a:tcPr marL="9525" marR="9525" marT="9525" marB="0" anchor="ctr"/>
                </a:tc>
                <a:tc>
                  <a:txBody>
                    <a:bodyPr/>
                    <a:lstStyle/>
                    <a:p>
                      <a:pPr algn="ctr" fontAlgn="ctr"/>
                      <a:r>
                        <a:rPr lang="tr-TR" sz="1800" b="0" i="0" u="none" strike="noStrike" dirty="0">
                          <a:solidFill>
                            <a:srgbClr val="000000"/>
                          </a:solidFill>
                          <a:effectLst/>
                          <a:latin typeface="Calibri" panose="020F0502020204030204" pitchFamily="34" charset="0"/>
                        </a:rPr>
                        <a:t>Nişantaşı Üniversitesi </a:t>
                      </a:r>
                    </a:p>
                  </a:txBody>
                  <a:tcPr marL="9525" marR="9525" marT="9525" marB="0" anchor="ctr"/>
                </a:tc>
                <a:extLst>
                  <a:ext uri="{0D108BD9-81ED-4DB2-BD59-A6C34878D82A}">
                    <a16:rowId xmlns:a16="http://schemas.microsoft.com/office/drawing/2014/main" val="2637697391"/>
                  </a:ext>
                </a:extLst>
              </a:tr>
              <a:tr h="373282">
                <a:tc>
                  <a:txBody>
                    <a:bodyPr/>
                    <a:lstStyle/>
                    <a:p>
                      <a:pPr algn="ctr" fontAlgn="ctr"/>
                      <a:r>
                        <a:rPr lang="tr-TR" sz="1100" b="0" i="0" u="none" strike="noStrike">
                          <a:solidFill>
                            <a:srgbClr val="000000"/>
                          </a:solidFill>
                          <a:effectLst/>
                          <a:latin typeface="Calibri" panose="020F0502020204030204" pitchFamily="34" charset="0"/>
                        </a:rPr>
                        <a:t>Bilgisayar Mühendisliği (Computer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Bilgisayar donanımı ve yazılımı tasarlar ve geliştirir. Mikroişlemciler, bilgisayar ağları ve işletim sistemleri üzerine çalışır.</a:t>
                      </a:r>
                    </a:p>
                  </a:txBody>
                  <a:tcPr marL="9525" marR="9525" marT="9525" marB="0" anchor="ctr"/>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78174765"/>
                  </a:ext>
                </a:extLst>
              </a:tr>
              <a:tr h="373282">
                <a:tc>
                  <a:txBody>
                    <a:bodyPr/>
                    <a:lstStyle/>
                    <a:p>
                      <a:pPr algn="ctr" fontAlgn="ctr"/>
                      <a:r>
                        <a:rPr lang="tr-TR" sz="1100" b="0" i="0" u="none" strike="noStrike">
                          <a:solidFill>
                            <a:srgbClr val="000000"/>
                          </a:solidFill>
                          <a:effectLst/>
                          <a:latin typeface="Calibri" panose="020F0502020204030204" pitchFamily="34" charset="0"/>
                        </a:rPr>
                        <a:t>Makine Mühendisliği (Mechanical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Makineler, cihazlar ve motorlar tasarlar ve üretir. İmalat süreçleri, termodinamik ve mekanik sistemler üzerinde çalışır.</a:t>
                      </a:r>
                    </a:p>
                  </a:txBody>
                  <a:tcPr marL="9525" marR="9525" marT="9525" marB="0" anchor="ctr"/>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49389703"/>
                  </a:ext>
                </a:extLst>
              </a:tr>
              <a:tr h="554768">
                <a:tc>
                  <a:txBody>
                    <a:bodyPr/>
                    <a:lstStyle/>
                    <a:p>
                      <a:pPr algn="ctr" fontAlgn="ctr"/>
                      <a:r>
                        <a:rPr lang="en-US" sz="1100" b="0" i="0" u="none" strike="noStrike">
                          <a:solidFill>
                            <a:srgbClr val="000000"/>
                          </a:solidFill>
                          <a:effectLst/>
                          <a:latin typeface="Calibri" panose="020F0502020204030204" pitchFamily="34" charset="0"/>
                        </a:rPr>
                        <a:t>Elektrik - Elektronik Mühendisliği (Electrical and Electronics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Elektrik, elektronik devreler, güç sistemleri ve elektrikli cihazlar üzerinde çalışır. Güç üretimi ve iletimi ile ilgilenir.</a:t>
                      </a:r>
                    </a:p>
                  </a:txBody>
                  <a:tcPr marL="9525" marR="9525" marT="9525" marB="0" anchor="ctr"/>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49168341"/>
                  </a:ext>
                </a:extLst>
              </a:tr>
              <a:tr h="373282">
                <a:tc>
                  <a:txBody>
                    <a:bodyPr/>
                    <a:lstStyle/>
                    <a:p>
                      <a:pPr algn="ctr" fontAlgn="ctr"/>
                      <a:r>
                        <a:rPr lang="tr-TR" sz="1100" b="0" i="0" u="none" strike="noStrike">
                          <a:solidFill>
                            <a:srgbClr val="000000"/>
                          </a:solidFill>
                          <a:effectLst/>
                          <a:latin typeface="Calibri" panose="020F0502020204030204" pitchFamily="34" charset="0"/>
                        </a:rPr>
                        <a:t>İnşaat Mühendisliği (Civil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Yapılar, yollar, köprüler ve altyapı sistemleri tasarlar ve inşa eder.</a:t>
                      </a:r>
                    </a:p>
                  </a:txBody>
                  <a:tcPr marL="9525" marR="9525" marT="9525" marB="0" anchor="ctr"/>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3108445"/>
                  </a:ext>
                </a:extLst>
              </a:tr>
              <a:tr h="565669">
                <a:tc>
                  <a:txBody>
                    <a:bodyPr/>
                    <a:lstStyle/>
                    <a:p>
                      <a:pPr algn="ctr" fontAlgn="ctr"/>
                      <a:r>
                        <a:rPr lang="tr-TR" sz="1100" b="0" i="0" u="none" strike="noStrike">
                          <a:solidFill>
                            <a:srgbClr val="000000"/>
                          </a:solidFill>
                          <a:effectLst/>
                          <a:latin typeface="Calibri" panose="020F0502020204030204" pitchFamily="34" charset="0"/>
                        </a:rPr>
                        <a:t>Kimya Mühendisliği (Chemical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Kimyasal süreçlerle ilgili üretim ve dönüşüm süreçlerini yönetir.</a:t>
                      </a:r>
                    </a:p>
                  </a:txBody>
                  <a:tcPr marL="9525" marR="9525" marT="9525" marB="0" anchor="ctr"/>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484109"/>
                  </a:ext>
                </a:extLst>
              </a:tr>
              <a:tr h="695302">
                <a:tc>
                  <a:txBody>
                    <a:bodyPr/>
                    <a:lstStyle/>
                    <a:p>
                      <a:pPr algn="ctr" fontAlgn="ctr"/>
                      <a:r>
                        <a:rPr lang="tr-TR" sz="1100" b="0" i="0" u="none" strike="noStrike">
                          <a:solidFill>
                            <a:srgbClr val="000000"/>
                          </a:solidFill>
                          <a:effectLst/>
                          <a:latin typeface="Calibri" panose="020F0502020204030204" pitchFamily="34" charset="0"/>
                        </a:rPr>
                        <a:t>Endüstri Mühendisliği (Industrial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İş süreçlerinin verimliliğini artırmak için sistem ve süreçleri tasarlar ve iyileştirir. Kaynakların en etkin şekilde kullanılmasını sağlar.</a:t>
                      </a:r>
                    </a:p>
                  </a:txBody>
                  <a:tcPr marL="9525" marR="9525" marT="9525" marB="0" anchor="ctr"/>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26166156"/>
                  </a:ext>
                </a:extLst>
              </a:tr>
              <a:tr h="476102">
                <a:tc>
                  <a:txBody>
                    <a:bodyPr/>
                    <a:lstStyle/>
                    <a:p>
                      <a:pPr algn="ctr" fontAlgn="ctr"/>
                      <a:r>
                        <a:rPr lang="tr-TR" sz="1100" b="0" i="0" u="none" strike="noStrike">
                          <a:solidFill>
                            <a:srgbClr val="000000"/>
                          </a:solidFill>
                          <a:effectLst/>
                          <a:latin typeface="Calibri" panose="020F0502020204030204" pitchFamily="34" charset="0"/>
                        </a:rPr>
                        <a:t>Havacılık ve Uzay Mühendisliği (Aerospace Engineering)</a:t>
                      </a:r>
                    </a:p>
                  </a:txBody>
                  <a:tcPr marL="9525" marR="9525" marT="9525" marB="0" anchor="ctr"/>
                </a:tc>
                <a:tc>
                  <a:txBody>
                    <a:bodyPr/>
                    <a:lstStyle/>
                    <a:p>
                      <a:pPr algn="ctr" fontAlgn="ctr"/>
                      <a:r>
                        <a:rPr lang="tr-TR" sz="1100" b="0" i="0" u="none" strike="noStrike">
                          <a:solidFill>
                            <a:srgbClr val="000000"/>
                          </a:solidFill>
                          <a:effectLst/>
                          <a:latin typeface="Calibri" panose="020F0502020204030204" pitchFamily="34" charset="0"/>
                        </a:rPr>
                        <a:t>Uçak, helikopter ve uzay araçlarını tasarlar ve geliştirir. Aerodinamik, uçuş mekaniği ve hava taşıtlarının performansını değerlendirir.</a:t>
                      </a:r>
                    </a:p>
                  </a:txBody>
                  <a:tcPr marL="9525" marR="9525" marT="9525" marB="0" anchor="ctr"/>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8848206"/>
                  </a:ext>
                </a:extLst>
              </a:tr>
              <a:tr h="939244">
                <a:tc>
                  <a:txBody>
                    <a:bodyPr/>
                    <a:lstStyle/>
                    <a:p>
                      <a:pPr algn="ctr" fontAlgn="ctr"/>
                      <a:r>
                        <a:rPr lang="tr-TR" sz="1100" b="0" i="0" u="none" strike="noStrike">
                          <a:solidFill>
                            <a:srgbClr val="000000"/>
                          </a:solidFill>
                          <a:effectLst/>
                          <a:latin typeface="Calibri" panose="020F0502020204030204" pitchFamily="34" charset="0"/>
                        </a:rPr>
                        <a:t>Çevre Mühendisliği (Environmental Engineering)</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Çevreyi koruma, kirlilik kontrolü ve atık yönetimi üzerine çalışır. Sürdürülebilir çevresel çözümler geliştirir.</a:t>
                      </a:r>
                    </a:p>
                  </a:txBody>
                  <a:tcPr marL="9525" marR="9525" marT="9525" marB="0" anchor="ctr"/>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16574728"/>
                  </a:ext>
                </a:extLst>
              </a:tr>
              <a:tr h="1107767">
                <a:tc>
                  <a:txBody>
                    <a:bodyPr/>
                    <a:lstStyle/>
                    <a:p>
                      <a:pPr algn="ctr" fontAlgn="ctr"/>
                      <a:r>
                        <a:rPr lang="tr-TR" sz="1100" b="0" i="0" u="none" strike="noStrike" dirty="0">
                          <a:solidFill>
                            <a:srgbClr val="000000"/>
                          </a:solidFill>
                          <a:effectLst/>
                          <a:latin typeface="Calibri" panose="020F0502020204030204" pitchFamily="34" charset="0"/>
                        </a:rPr>
                        <a:t>Jeoloji Mühendisliği (</a:t>
                      </a:r>
                      <a:r>
                        <a:rPr lang="tr-TR" sz="1100" b="0" i="0" u="none" strike="noStrike" dirty="0" err="1">
                          <a:solidFill>
                            <a:srgbClr val="000000"/>
                          </a:solidFill>
                          <a:effectLst/>
                          <a:latin typeface="Calibri" panose="020F0502020204030204" pitchFamily="34" charset="0"/>
                        </a:rPr>
                        <a:t>Geological</a:t>
                      </a:r>
                      <a:r>
                        <a:rPr lang="tr-TR" sz="1100" b="0" i="0" u="none" strike="noStrike" dirty="0">
                          <a:solidFill>
                            <a:srgbClr val="000000"/>
                          </a:solidFill>
                          <a:effectLst/>
                          <a:latin typeface="Calibri" panose="020F0502020204030204" pitchFamily="34" charset="0"/>
                        </a:rPr>
                        <a:t> </a:t>
                      </a:r>
                      <a:r>
                        <a:rPr lang="tr-TR" sz="1100" b="0" i="0" u="none" strike="noStrike" dirty="0" err="1">
                          <a:solidFill>
                            <a:srgbClr val="000000"/>
                          </a:solidFill>
                          <a:effectLst/>
                          <a:latin typeface="Calibri" panose="020F0502020204030204" pitchFamily="34" charset="0"/>
                        </a:rPr>
                        <a:t>Engineering</a:t>
                      </a:r>
                      <a:r>
                        <a:rPr lang="tr-TR" sz="11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Yer kabuğundaki minerallerin ve kaynakların keşfi, çıkarılması ve çevresel etkilerini değerlendirir. Deprem ve toprak kayması gibi doğal olayları analiz eder.</a:t>
                      </a:r>
                    </a:p>
                  </a:txBody>
                  <a:tcPr marL="9525" marR="9525" marT="9525" marB="0" anchor="ctr"/>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7647859"/>
                  </a:ext>
                </a:extLst>
              </a:tr>
              <a:tr h="1107767">
                <a:tc>
                  <a:txBody>
                    <a:bodyPr/>
                    <a:lstStyle/>
                    <a:p>
                      <a:pPr algn="ctr" fontAlgn="ctr"/>
                      <a:r>
                        <a:rPr lang="tr-TR" sz="1100" b="0" i="0" u="none" strike="noStrike" dirty="0">
                          <a:solidFill>
                            <a:srgbClr val="000000"/>
                          </a:solidFill>
                          <a:effectLst/>
                          <a:latin typeface="Calibri" panose="020F0502020204030204" pitchFamily="34" charset="0"/>
                        </a:rPr>
                        <a:t>Mekatronik Mühendisliği (</a:t>
                      </a:r>
                      <a:r>
                        <a:rPr lang="tr-TR" sz="1100" b="0" i="0" u="none" strike="noStrike" dirty="0" err="1">
                          <a:solidFill>
                            <a:srgbClr val="000000"/>
                          </a:solidFill>
                          <a:effectLst/>
                          <a:latin typeface="Calibri" panose="020F0502020204030204" pitchFamily="34" charset="0"/>
                        </a:rPr>
                        <a:t>Mechatronics</a:t>
                      </a:r>
                      <a:r>
                        <a:rPr lang="tr-TR" sz="1100" b="0" i="0" u="none" strike="noStrike" dirty="0">
                          <a:solidFill>
                            <a:srgbClr val="000000"/>
                          </a:solidFill>
                          <a:effectLst/>
                          <a:latin typeface="Calibri" panose="020F0502020204030204" pitchFamily="34" charset="0"/>
                        </a:rPr>
                        <a:t> </a:t>
                      </a:r>
                      <a:r>
                        <a:rPr lang="tr-TR" sz="1100" b="0" i="0" u="none" strike="noStrike" dirty="0" err="1">
                          <a:solidFill>
                            <a:srgbClr val="000000"/>
                          </a:solidFill>
                          <a:effectLst/>
                          <a:latin typeface="Calibri" panose="020F0502020204030204" pitchFamily="34" charset="0"/>
                        </a:rPr>
                        <a:t>Engineering</a:t>
                      </a:r>
                      <a:r>
                        <a:rPr lang="tr-TR" sz="1100" b="0" i="0" u="none" strike="noStrike" dirty="0">
                          <a:solidFill>
                            <a:srgbClr val="000000"/>
                          </a:solidFill>
                          <a:effectLst/>
                          <a:latin typeface="Calibri" panose="020F0502020204030204" pitchFamily="34" charset="0"/>
                        </a:rPr>
                        <a:t>)</a:t>
                      </a:r>
                    </a:p>
                  </a:txBody>
                  <a:tcPr marL="9525" marR="9525" marT="9525" marB="0" anchor="ctr"/>
                </a:tc>
                <a:tc>
                  <a:txBody>
                    <a:bodyPr/>
                    <a:lstStyle/>
                    <a:p>
                      <a:pPr algn="ctr" fontAlgn="ctr"/>
                      <a:r>
                        <a:rPr lang="tr-TR" sz="1100" b="0" i="0" u="none" strike="noStrike" dirty="0">
                          <a:solidFill>
                            <a:srgbClr val="000000"/>
                          </a:solidFill>
                          <a:effectLst/>
                          <a:latin typeface="Calibri" panose="020F0502020204030204" pitchFamily="34" charset="0"/>
                        </a:rPr>
                        <a:t>Mekanik, elektronik ve bilgisayar sistemlerini birleştirerek akıllı makineler tasarlar. Otomasyon ve robot teknolojileri üzerine çalışır.</a:t>
                      </a:r>
                    </a:p>
                  </a:txBody>
                  <a:tcPr marL="9525" marR="9525" marT="9525" marB="0" anchor="ctr"/>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tr-T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000178"/>
                  </a:ext>
                </a:extLst>
              </a:tr>
            </a:tbl>
          </a:graphicData>
        </a:graphic>
      </p:graphicFrame>
    </p:spTree>
    <p:extLst>
      <p:ext uri="{BB962C8B-B14F-4D97-AF65-F5344CB8AC3E}">
        <p14:creationId xmlns:p14="http://schemas.microsoft.com/office/powerpoint/2010/main" val="604459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04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149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A6BF1E98-2607-3541-01AD-6DAD0A92AE27}"/>
              </a:ext>
            </a:extLst>
          </p:cNvPr>
          <p:cNvSpPr txBox="1"/>
          <p:nvPr/>
        </p:nvSpPr>
        <p:spPr>
          <a:xfrm>
            <a:off x="609600" y="2201669"/>
            <a:ext cx="6134100" cy="6391493"/>
          </a:xfrm>
          <a:prstGeom prst="rect">
            <a:avLst/>
          </a:prstGeom>
        </p:spPr>
        <p:txBody>
          <a:bodyPr wrap="square" lIns="0" tIns="0" rIns="0" bIns="0" rtlCol="0" anchor="t">
            <a:spAutoFit/>
          </a:bodyPr>
          <a:lstStyle/>
          <a:p>
            <a:r>
              <a:rPr lang="tr-TR" sz="3200" dirty="0"/>
              <a:t>Organizasyon şeması nedir</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Holdinglerin genel yapıları</a:t>
            </a:r>
          </a:p>
          <a:p>
            <a:pPr algn="l">
              <a:lnSpc>
                <a:spcPts val="3759"/>
              </a:lnSpc>
            </a:pPr>
            <a:endParaRPr lang="en-US" sz="3200" dirty="0">
              <a:solidFill>
                <a:srgbClr val="132052"/>
              </a:solidFill>
              <a:latin typeface="Now"/>
              <a:ea typeface="Now"/>
              <a:cs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Plazalarda kullanılan kelimeler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0" i="0" u="none" strike="noStrike" kern="1200" cap="none" spc="0" normalizeH="0" baseline="0" noProof="0" dirty="0">
                <a:ln>
                  <a:noFill/>
                </a:ln>
                <a:solidFill>
                  <a:prstClr val="black"/>
                </a:solidFill>
                <a:effectLst/>
                <a:uLnTx/>
                <a:uFillTx/>
                <a:latin typeface="Calibri"/>
                <a:ea typeface="+mn-ea"/>
                <a:cs typeface="+mn-cs"/>
              </a:rPr>
              <a:t>Günümüzde yaygın meslekler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Popüler mühendislikler</a:t>
            </a:r>
            <a:endParaRPr lang="tr-TR" sz="3200" dirty="0">
              <a:solidFill>
                <a:srgbClr val="132052"/>
              </a:solidFill>
              <a:latin typeface="Now"/>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tr-TR" sz="3200" b="0" i="0" u="none" strike="noStrike" kern="1200" cap="none" spc="0" normalizeH="0" baseline="0" noProof="0" dirty="0">
              <a:ln>
                <a:noFill/>
              </a:ln>
              <a:solidFill>
                <a:srgbClr val="132052"/>
              </a:solidFill>
              <a:effectLst/>
              <a:uLnTx/>
              <a:uFillTx/>
              <a:latin typeface="Now"/>
              <a:ea typeface="+mn-ea"/>
              <a:cs typeface="+mn-cs"/>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rPr>
              <a:t>İş Akışı</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3200" dirty="0">
              <a:solidFill>
                <a:prstClr val="black"/>
              </a:solidFill>
              <a:latin typeface="Calibri"/>
              <a:sym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z="3200" dirty="0">
                <a:solidFill>
                  <a:prstClr val="black"/>
                </a:solidFill>
                <a:latin typeface="Calibri"/>
                <a:sym typeface="Now"/>
              </a:rPr>
              <a:t>Askerlik</a:t>
            </a:r>
            <a:endParaRPr lang="tr-TR" sz="3200" dirty="0">
              <a:solidFill>
                <a:srgbClr val="132052"/>
              </a:solidFill>
              <a:latin typeface="Now"/>
              <a:sym typeface="Now"/>
            </a:endParaRPr>
          </a:p>
        </p:txBody>
      </p:sp>
      <p:sp>
        <p:nvSpPr>
          <p:cNvPr id="3" name="AutoShape 5">
            <a:extLst>
              <a:ext uri="{FF2B5EF4-FFF2-40B4-BE49-F238E27FC236}">
                <a16:creationId xmlns:a16="http://schemas.microsoft.com/office/drawing/2014/main" id="{6FFE5691-F9C8-9963-D7F9-3AA301741AAB}"/>
              </a:ext>
            </a:extLst>
          </p:cNvPr>
          <p:cNvSpPr/>
          <p:nvPr/>
        </p:nvSpPr>
        <p:spPr>
          <a:xfrm flipV="1">
            <a:off x="655880" y="285203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5" name="AutoShape 7">
            <a:extLst>
              <a:ext uri="{FF2B5EF4-FFF2-40B4-BE49-F238E27FC236}">
                <a16:creationId xmlns:a16="http://schemas.microsoft.com/office/drawing/2014/main" id="{9EC6B8B4-4A17-1A87-CA2B-104380218689}"/>
              </a:ext>
            </a:extLst>
          </p:cNvPr>
          <p:cNvSpPr/>
          <p:nvPr/>
        </p:nvSpPr>
        <p:spPr>
          <a:xfrm>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2" name="AutoShape 7">
            <a:extLst>
              <a:ext uri="{FF2B5EF4-FFF2-40B4-BE49-F238E27FC236}">
                <a16:creationId xmlns:a16="http://schemas.microsoft.com/office/drawing/2014/main" id="{80F5C9F8-4A87-F3D7-A763-F47F1E00FCB2}"/>
              </a:ext>
            </a:extLst>
          </p:cNvPr>
          <p:cNvSpPr/>
          <p:nvPr/>
        </p:nvSpPr>
        <p:spPr>
          <a:xfrm>
            <a:off x="655880" y="579214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4" name="Freeform 12">
            <a:extLst>
              <a:ext uri="{FF2B5EF4-FFF2-40B4-BE49-F238E27FC236}">
                <a16:creationId xmlns:a16="http://schemas.microsoft.com/office/drawing/2014/main" id="{CCC4D538-08EC-B169-DD97-E5A1CAC0042C}"/>
              </a:ext>
            </a:extLst>
          </p:cNvPr>
          <p:cNvSpPr/>
          <p:nvPr/>
        </p:nvSpPr>
        <p:spPr>
          <a:xfrm>
            <a:off x="6172200" y="0"/>
            <a:ext cx="12115800"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17" name="AutoShape 5">
            <a:extLst>
              <a:ext uri="{FF2B5EF4-FFF2-40B4-BE49-F238E27FC236}">
                <a16:creationId xmlns:a16="http://schemas.microsoft.com/office/drawing/2014/main" id="{F3319670-3F19-C9AE-D4E2-FDA815ED3D8D}"/>
              </a:ext>
            </a:extLst>
          </p:cNvPr>
          <p:cNvSpPr/>
          <p:nvPr/>
        </p:nvSpPr>
        <p:spPr>
          <a:xfrm flipV="1">
            <a:off x="655880" y="38299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8" name="AutoShape 7">
            <a:extLst>
              <a:ext uri="{FF2B5EF4-FFF2-40B4-BE49-F238E27FC236}">
                <a16:creationId xmlns:a16="http://schemas.microsoft.com/office/drawing/2014/main" id="{BCDFE43A-2181-15BF-E3F7-90FAD72EBD30}"/>
              </a:ext>
            </a:extLst>
          </p:cNvPr>
          <p:cNvSpPr/>
          <p:nvPr/>
        </p:nvSpPr>
        <p:spPr>
          <a:xfrm>
            <a:off x="655880" y="480796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19" name="AutoShape 7">
            <a:extLst>
              <a:ext uri="{FF2B5EF4-FFF2-40B4-BE49-F238E27FC236}">
                <a16:creationId xmlns:a16="http://schemas.microsoft.com/office/drawing/2014/main" id="{EC6A1BD3-64FE-5CF6-12F8-E967C6A7ABFA}"/>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0" name="AutoShape 7">
            <a:extLst>
              <a:ext uri="{FF2B5EF4-FFF2-40B4-BE49-F238E27FC236}">
                <a16:creationId xmlns:a16="http://schemas.microsoft.com/office/drawing/2014/main" id="{93CA5415-A381-A726-DB55-4726233ADEA3}"/>
              </a:ext>
            </a:extLst>
          </p:cNvPr>
          <p:cNvSpPr/>
          <p:nvPr/>
        </p:nvSpPr>
        <p:spPr>
          <a:xfrm>
            <a:off x="655880" y="7754298"/>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1" name="AutoShape 7">
            <a:extLst>
              <a:ext uri="{FF2B5EF4-FFF2-40B4-BE49-F238E27FC236}">
                <a16:creationId xmlns:a16="http://schemas.microsoft.com/office/drawing/2014/main" id="{142740CE-72B2-0EB0-A4F2-749FE813BE9F}"/>
              </a:ext>
            </a:extLst>
          </p:cNvPr>
          <p:cNvSpPr/>
          <p:nvPr/>
        </p:nvSpPr>
        <p:spPr>
          <a:xfrm>
            <a:off x="655880" y="6770113"/>
            <a:ext cx="3458920" cy="0"/>
          </a:xfrm>
          <a:prstGeom prst="line">
            <a:avLst/>
          </a:prstGeom>
          <a:ln w="19050" cap="flat">
            <a:solidFill>
              <a:srgbClr val="F89D56"/>
            </a:solidFill>
            <a:prstDash val="solid"/>
            <a:headEnd type="none" w="sm" len="sm"/>
            <a:tailEnd type="none" w="sm" len="sm"/>
          </a:ln>
        </p:spPr>
        <p:txBody>
          <a:bodyPr/>
          <a:lstStyle/>
          <a:p>
            <a:endParaRPr lang="tr-TR"/>
          </a:p>
        </p:txBody>
      </p:sp>
      <p:sp>
        <p:nvSpPr>
          <p:cNvPr id="22" name="AutoShape 7">
            <a:extLst>
              <a:ext uri="{FF2B5EF4-FFF2-40B4-BE49-F238E27FC236}">
                <a16:creationId xmlns:a16="http://schemas.microsoft.com/office/drawing/2014/main" id="{1406C74F-5245-BC36-B005-C4A5F8CB923C}"/>
              </a:ext>
            </a:extLst>
          </p:cNvPr>
          <p:cNvSpPr/>
          <p:nvPr/>
        </p:nvSpPr>
        <p:spPr>
          <a:xfrm>
            <a:off x="655880" y="8732263"/>
            <a:ext cx="3458920" cy="0"/>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362278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6" name="Title 1">
            <a:extLst>
              <a:ext uri="{FF2B5EF4-FFF2-40B4-BE49-F238E27FC236}">
                <a16:creationId xmlns:a16="http://schemas.microsoft.com/office/drawing/2014/main" id="{032C191A-BE8B-C927-F2E9-078A4997C8D4}"/>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Organizasyon Şeması Nedir</a:t>
            </a:r>
          </a:p>
        </p:txBody>
      </p:sp>
      <p:sp>
        <p:nvSpPr>
          <p:cNvPr id="7" name="Title 1">
            <a:extLst>
              <a:ext uri="{FF2B5EF4-FFF2-40B4-BE49-F238E27FC236}">
                <a16:creationId xmlns:a16="http://schemas.microsoft.com/office/drawing/2014/main" id="{6288E0FF-F275-57A6-CE94-C0EA8FDCE6C8}"/>
              </a:ext>
            </a:extLst>
          </p:cNvPr>
          <p:cNvSpPr txBox="1">
            <a:spLocks/>
          </p:cNvSpPr>
          <p:nvPr/>
        </p:nvSpPr>
        <p:spPr>
          <a:xfrm>
            <a:off x="762000" y="2933700"/>
            <a:ext cx="4572000" cy="4718265"/>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1800" dirty="0">
                <a:solidFill>
                  <a:schemeClr val="tx1"/>
                </a:solidFill>
                <a:latin typeface="Arial" panose="020B0604020202020204" pitchFamily="34" charset="0"/>
              </a:rPr>
              <a:t>    </a:t>
            </a:r>
            <a:r>
              <a:rPr kumimoji="0" lang="tr-TR" altLang="tr-TR" sz="1800" b="0" i="0" u="none" strike="noStrike" cap="none" normalizeH="0" baseline="0" dirty="0">
                <a:ln>
                  <a:noFill/>
                </a:ln>
                <a:solidFill>
                  <a:schemeClr val="tx1"/>
                </a:solidFill>
                <a:effectLst/>
                <a:latin typeface="Arial" panose="020B0604020202020204" pitchFamily="34" charset="0"/>
              </a:rPr>
              <a:t>Organizasyon şeması, bir şirketin ya da kurumun yapısını ve hiyerarşisini görsel olarak gösteren bir </a:t>
            </a:r>
            <a:r>
              <a:rPr kumimoji="0" lang="tr-TR" altLang="tr-TR" sz="1800" b="0" i="0" u="none" strike="noStrike" cap="none" normalizeH="0" baseline="0" dirty="0" err="1">
                <a:ln>
                  <a:noFill/>
                </a:ln>
                <a:solidFill>
                  <a:schemeClr val="tx1"/>
                </a:solidFill>
                <a:effectLst/>
                <a:latin typeface="Arial" panose="020B0604020202020204" pitchFamily="34" charset="0"/>
              </a:rPr>
              <a:t>diagramdır</a:t>
            </a:r>
            <a:r>
              <a:rPr kumimoji="0" lang="tr-TR" altLang="tr-TR" sz="1800" b="0" i="0" u="none" strike="noStrike" cap="none" normalizeH="0" baseline="0" dirty="0">
                <a:ln>
                  <a:noFill/>
                </a:ln>
                <a:solidFill>
                  <a:schemeClr val="tx1"/>
                </a:solidFill>
                <a:effectLst/>
                <a:latin typeface="Arial" panose="020B0604020202020204" pitchFamily="34" charset="0"/>
              </a:rPr>
              <a:t>. Bu şema, kimin kime rapor verdiğini, departmanlar arasındaki ilişkileri ve her bir pozisyonun sorumluluk alanlarını belirler. Çalışanların görev dağılımını netleştirerek, yönetim süreçlerinin daha etkin bir şekilde yürütülmesine yardımcı olur. Ayrıca, organizasyondaki liderlik yapısını ve iş akışını anlamak için önemli bir rehberdir.</a:t>
            </a:r>
            <a:endParaRPr lang="tr-TR" dirty="0"/>
          </a:p>
        </p:txBody>
      </p:sp>
      <p:pic>
        <p:nvPicPr>
          <p:cNvPr id="5" name="Resim 4">
            <a:extLst>
              <a:ext uri="{FF2B5EF4-FFF2-40B4-BE49-F238E27FC236}">
                <a16:creationId xmlns:a16="http://schemas.microsoft.com/office/drawing/2014/main" id="{173723CD-8F70-E51A-4A69-4E768B3C9275}"/>
              </a:ext>
            </a:extLst>
          </p:cNvPr>
          <p:cNvPicPr>
            <a:picLocks noChangeAspect="1"/>
          </p:cNvPicPr>
          <p:nvPr/>
        </p:nvPicPr>
        <p:blipFill>
          <a:blip r:embed="rId2" cstate="print">
            <a:extLst>
              <a:ext uri="{28A0092B-C50C-407E-A947-70E740481C1C}">
                <a14:useLocalDpi xmlns:a14="http://schemas.microsoft.com/office/drawing/2010/main" val="0"/>
              </a:ext>
            </a:extLst>
          </a:blip>
          <a:srcRect l="7776" r="7849"/>
          <a:stretch/>
        </p:blipFill>
        <p:spPr>
          <a:xfrm>
            <a:off x="6578900" y="1104900"/>
            <a:ext cx="11430000" cy="7620000"/>
          </a:xfrm>
          <a:prstGeom prst="rect">
            <a:avLst/>
          </a:prstGeom>
        </p:spPr>
      </p:pic>
    </p:spTree>
    <p:extLst>
      <p:ext uri="{BB962C8B-B14F-4D97-AF65-F5344CB8AC3E}">
        <p14:creationId xmlns:p14="http://schemas.microsoft.com/office/powerpoint/2010/main" val="26383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B0CB15-AE24-40D6-042D-C1F1B7432913}"/>
              </a:ext>
            </a:extLst>
          </p:cNvPr>
          <p:cNvSpPr>
            <a:spLocks noGrp="1"/>
          </p:cNvSpPr>
          <p:nvPr>
            <p:ph type="title"/>
          </p:nvPr>
        </p:nvSpPr>
        <p:spPr/>
        <p:txBody>
          <a:bodyPr/>
          <a:lstStyle/>
          <a:p>
            <a:endParaRPr lang="tr-TR"/>
          </a:p>
        </p:txBody>
      </p:sp>
    </p:spTree>
    <p:extLst>
      <p:ext uri="{BB962C8B-B14F-4D97-AF65-F5344CB8AC3E}">
        <p14:creationId xmlns:p14="http://schemas.microsoft.com/office/powerpoint/2010/main" val="237134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2">
            <a:extLst>
              <a:ext uri="{FF2B5EF4-FFF2-40B4-BE49-F238E27FC236}">
                <a16:creationId xmlns:a16="http://schemas.microsoft.com/office/drawing/2014/main" id="{D56F7C9F-CBC0-A11E-E0CA-BCE96729D0B1}"/>
              </a:ext>
            </a:extLst>
          </p:cNvPr>
          <p:cNvSpPr/>
          <p:nvPr/>
        </p:nvSpPr>
        <p:spPr>
          <a:xfrm>
            <a:off x="6654203" y="0"/>
            <a:ext cx="12863178" cy="10287000"/>
          </a:xfrm>
          <a:custGeom>
            <a:avLst/>
            <a:gdLst/>
            <a:ahLst/>
            <a:cxnLst/>
            <a:rect l="l" t="t" r="r" b="b"/>
            <a:pathLst>
              <a:path w="12863178" h="11049171">
                <a:moveTo>
                  <a:pt x="0" y="0"/>
                </a:moveTo>
                <a:lnTo>
                  <a:pt x="12863178" y="0"/>
                </a:lnTo>
                <a:lnTo>
                  <a:pt x="12863178" y="11049171"/>
                </a:lnTo>
                <a:lnTo>
                  <a:pt x="0" y="11049171"/>
                </a:lnTo>
                <a:lnTo>
                  <a:pt x="0" y="0"/>
                </a:lnTo>
                <a:close/>
              </a:path>
            </a:pathLst>
          </a:custGeom>
          <a:blipFill>
            <a:blip r:embed="rId2"/>
            <a:stretch>
              <a:fillRect l="-34987" r="-18059"/>
            </a:stretch>
          </a:blipFill>
        </p:spPr>
        <p:txBody>
          <a:bodyPr/>
          <a:lstStyle/>
          <a:p>
            <a:endParaRPr lang="tr-TR"/>
          </a:p>
        </p:txBody>
      </p:sp>
      <p:sp>
        <p:nvSpPr>
          <p:cNvPr id="2" name="Title 1">
            <a:extLst>
              <a:ext uri="{FF2B5EF4-FFF2-40B4-BE49-F238E27FC236}">
                <a16:creationId xmlns:a16="http://schemas.microsoft.com/office/drawing/2014/main" id="{8CC4C786-8E60-B0D8-36AA-6740799F5799}"/>
              </a:ext>
            </a:extLst>
          </p:cNvPr>
          <p:cNvSpPr txBox="1">
            <a:spLocks/>
          </p:cNvSpPr>
          <p:nvPr/>
        </p:nvSpPr>
        <p:spPr>
          <a:xfrm>
            <a:off x="762000" y="59436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endParaRPr lang="tr-TR" dirty="0"/>
          </a:p>
        </p:txBody>
      </p:sp>
      <p:sp>
        <p:nvSpPr>
          <p:cNvPr id="4" name="Title 1">
            <a:extLst>
              <a:ext uri="{FF2B5EF4-FFF2-40B4-BE49-F238E27FC236}">
                <a16:creationId xmlns:a16="http://schemas.microsoft.com/office/drawing/2014/main" id="{91EA6473-141B-B747-6A8D-BA21A4F8CD63}"/>
              </a:ext>
            </a:extLst>
          </p:cNvPr>
          <p:cNvSpPr txBox="1">
            <a:spLocks/>
          </p:cNvSpPr>
          <p:nvPr/>
        </p:nvSpPr>
        <p:spPr>
          <a:xfrm>
            <a:off x="1422102" y="1333500"/>
            <a:ext cx="4572000" cy="444930"/>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r>
              <a:rPr lang="tr-TR" sz="4400" dirty="0"/>
              <a:t>Holdinglerin Genel Yapıları</a:t>
            </a:r>
          </a:p>
        </p:txBody>
      </p:sp>
      <p:sp>
        <p:nvSpPr>
          <p:cNvPr id="5" name="Title 1">
            <a:extLst>
              <a:ext uri="{FF2B5EF4-FFF2-40B4-BE49-F238E27FC236}">
                <a16:creationId xmlns:a16="http://schemas.microsoft.com/office/drawing/2014/main" id="{8723610C-0FBF-1F97-5534-934E6BD87587}"/>
              </a:ext>
            </a:extLst>
          </p:cNvPr>
          <p:cNvSpPr txBox="1">
            <a:spLocks/>
          </p:cNvSpPr>
          <p:nvPr/>
        </p:nvSpPr>
        <p:spPr>
          <a:xfrm>
            <a:off x="762000" y="2105193"/>
            <a:ext cx="4572000" cy="7676813"/>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kumimoji="0" lang="tr-TR" altLang="tr-TR" sz="1800" b="0" i="0" u="none" strike="noStrike" cap="none" normalizeH="0" baseline="0" dirty="0">
                <a:ln>
                  <a:noFill/>
                </a:ln>
                <a:solidFill>
                  <a:schemeClr val="tx1"/>
                </a:solidFill>
                <a:effectLst/>
                <a:latin typeface="Arial" panose="020B0604020202020204" pitchFamily="34" charset="0"/>
              </a:rPr>
              <a:t>   Holdinglerin genel yapıları, şirketin stratejik hedeflerine, faaliyet alanlarına ve büyüklüğüne göre değişiklik gösterebilir. Bazı holdingler, ürün bazlı bir yapı benimseyerek, her bir ürün veya hizmet kategorisi için ayrı bölümler oluşturabilir. Diğerleri ise pazar bazlı bir yaklaşımı tercih ederek, belirli pazarlar veya müşteri segmentlerine odaklanan bir yapı oluşturabilir. Ayrıca, coğrafya bazlı bir organizasyon tercih eden holdingler, farklı bölgelerdeki operasyonları yönetmek için bölgesel yöneticiler ve ekipler kurabilir. Fonksiyon bazlı ayrılan holdingler ise üretim, pazarlama, finans gibi ana fonksiyonları esas alarak yapılarını oluşturur. </a:t>
            </a:r>
            <a:endParaRPr lang="tr-TR" dirty="0"/>
          </a:p>
        </p:txBody>
      </p:sp>
    </p:spTree>
    <p:extLst>
      <p:ext uri="{BB962C8B-B14F-4D97-AF65-F5344CB8AC3E}">
        <p14:creationId xmlns:p14="http://schemas.microsoft.com/office/powerpoint/2010/main" val="1867044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EA952FD-C82C-B92D-1979-8297D9CF5057}"/>
              </a:ext>
            </a:extLst>
          </p:cNvPr>
          <p:cNvGraphicFramePr>
            <a:graphicFrameLocks noChangeAspect="1"/>
          </p:cNvGraphicFramePr>
          <p:nvPr>
            <p:custDataLst>
              <p:tags r:id="rId1"/>
            </p:custDataLst>
            <p:extLst>
              <p:ext uri="{D42A27DB-BD31-4B8C-83A1-F6EECF244321}">
                <p14:modId xmlns:p14="http://schemas.microsoft.com/office/powerpoint/2010/main" val="6749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5" imgH="312" progId="TCLayout.ActiveDocument.1">
                  <p:embed/>
                </p:oleObj>
              </mc:Choice>
              <mc:Fallback>
                <p:oleObj name="think-cell Slide" r:id="rId4" imgW="305" imgH="312" progId="TCLayout.ActiveDocument.1">
                  <p:embed/>
                  <p:pic>
                    <p:nvPicPr>
                      <p:cNvPr id="4" name="think-cell data - do not delete" hidden="1">
                        <a:extLst>
                          <a:ext uri="{FF2B5EF4-FFF2-40B4-BE49-F238E27FC236}">
                            <a16:creationId xmlns:a16="http://schemas.microsoft.com/office/drawing/2014/main" id="{5EA952FD-C82C-B92D-1979-8297D9CF505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F72E167-59CC-8DF2-B150-46C0E6D8C558}"/>
              </a:ext>
            </a:extLst>
          </p:cNvPr>
          <p:cNvSpPr>
            <a:spLocks noGrp="1"/>
          </p:cNvSpPr>
          <p:nvPr>
            <p:ph type="title"/>
          </p:nvPr>
        </p:nvSpPr>
        <p:spPr/>
        <p:txBody>
          <a:bodyPr vert="horz"/>
          <a:lstStyle/>
          <a:p>
            <a:r>
              <a:rPr kumimoji="0" lang="tr-TR" sz="3300" b="0" i="0" u="none" strike="noStrike" kern="1200" cap="none" spc="0" normalizeH="0" baseline="0" noProof="0" dirty="0">
                <a:ln>
                  <a:noFill/>
                </a:ln>
                <a:solidFill>
                  <a:prstClr val="black"/>
                </a:solidFill>
                <a:effectLst/>
                <a:uLnTx/>
                <a:uFillTx/>
                <a:latin typeface="Proxima Nova" panose="020B0604020202020204" charset="0"/>
                <a:ea typeface="+mj-ea"/>
                <a:cs typeface="+mj-cs"/>
              </a:rPr>
              <a:t>Örnek: Kazancı Holding ve Zorlu Holding</a:t>
            </a:r>
            <a:endParaRPr lang="tr-TR" dirty="0"/>
          </a:p>
        </p:txBody>
      </p:sp>
      <p:sp>
        <p:nvSpPr>
          <p:cNvPr id="13" name="Title 1">
            <a:extLst>
              <a:ext uri="{FF2B5EF4-FFF2-40B4-BE49-F238E27FC236}">
                <a16:creationId xmlns:a16="http://schemas.microsoft.com/office/drawing/2014/main" id="{09D00DFD-FAE7-F7D5-C19C-BE547293862B}"/>
              </a:ext>
            </a:extLst>
          </p:cNvPr>
          <p:cNvSpPr txBox="1">
            <a:spLocks/>
          </p:cNvSpPr>
          <p:nvPr/>
        </p:nvSpPr>
        <p:spPr>
          <a:xfrm>
            <a:off x="838200" y="163830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Kazancı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Kazancı Holding, geniş bir organizasyon yapısına sahip olup, enerji, doğalgaz, elektrik, jeneratör ve tarım-turizm sektörlerinde faaliyet gösteren farklı şirketleri bünyesinde barındırır. Holdingin yönetim kurulu en üst seviyede bulunur ve her alt şirkete bağlı icra kurulları, CEO'lar ve yönetim kadrolarıyla yönetilir. Aksa Enerji'nin yönetiminde CEO Cemil Kazancı ve yönetim kurulu bulunurken, enerji ticareti ve teknik operasyonlar gibi farklı alanlar için başkan yardımcıları yer alır. Aksa </a:t>
            </a:r>
            <a:r>
              <a:rPr lang="tr-TR" sz="1800" dirty="0" err="1"/>
              <a:t>Doğalgaz'da</a:t>
            </a:r>
            <a:r>
              <a:rPr lang="tr-TR" sz="1800" dirty="0"/>
              <a:t> ise Yaşar Arslan başkanlık eder ve Naci </a:t>
            </a:r>
            <a:r>
              <a:rPr lang="tr-TR" sz="1800" dirty="0" err="1"/>
              <a:t>Ağbal</a:t>
            </a:r>
            <a:r>
              <a:rPr lang="tr-TR" sz="1800" dirty="0"/>
              <a:t> başkan yardımcısı olarak görev yapar. Aksa Elektrik Grubu'nda Barış Erdeniz, Aksa </a:t>
            </a:r>
            <a:r>
              <a:rPr lang="tr-TR" sz="1800" dirty="0" err="1"/>
              <a:t>Jeneratör'de</a:t>
            </a:r>
            <a:r>
              <a:rPr lang="tr-TR" sz="1800" dirty="0"/>
              <a:t> ise Ömer Muzaffer Bakır başkanlık yapar. Aksa Tarım ve Turizm, Barış Erdeniz başkanlığında, turizm ve tarım sektöründe faaliyetlerini sürdürmektedir.</a:t>
            </a:r>
          </a:p>
        </p:txBody>
      </p:sp>
      <p:sp>
        <p:nvSpPr>
          <p:cNvPr id="11" name="Title 1">
            <a:extLst>
              <a:ext uri="{FF2B5EF4-FFF2-40B4-BE49-F238E27FC236}">
                <a16:creationId xmlns:a16="http://schemas.microsoft.com/office/drawing/2014/main" id="{243A2CAB-C5D0-3331-C360-7ADF9321E863}"/>
              </a:ext>
            </a:extLst>
          </p:cNvPr>
          <p:cNvSpPr txBox="1">
            <a:spLocks/>
          </p:cNvSpPr>
          <p:nvPr/>
        </p:nvSpPr>
        <p:spPr>
          <a:xfrm>
            <a:off x="9448800" y="571500"/>
            <a:ext cx="7467600" cy="7933871"/>
          </a:xfrm>
          <a:prstGeom prst="rect">
            <a:avLst/>
          </a:prstGeom>
        </p:spPr>
        <p:txBody>
          <a:bodyPr anchor="ctr"/>
          <a:lstStyle>
            <a:lvl1pPr marL="0" algn="l" defTabSz="914400" rtl="0" eaLnBrk="1" latinLnBrk="0" hangingPunct="1">
              <a:lnSpc>
                <a:spcPts val="4118"/>
              </a:lnSpc>
              <a:spcBef>
                <a:spcPct val="0"/>
              </a:spcBef>
              <a:buNone/>
              <a:defRPr lang="en-US" sz="2100" kern="1200" dirty="0">
                <a:solidFill>
                  <a:srgbClr val="0B0E2F"/>
                </a:solidFill>
                <a:latin typeface="Proxima Nova"/>
                <a:ea typeface="Proxima Nova"/>
                <a:cs typeface="Proxima Nova"/>
              </a:defRPr>
            </a:lvl1pPr>
          </a:lstStyle>
          <a:p>
            <a:pPr algn="thaiDist">
              <a:lnSpc>
                <a:spcPct val="150000"/>
              </a:lnSpc>
            </a:pPr>
            <a:r>
              <a:rPr lang="tr-TR" altLang="tr-TR" sz="2400" b="1" dirty="0">
                <a:solidFill>
                  <a:schemeClr val="tx1"/>
                </a:solidFill>
                <a:latin typeface="Arial" panose="020B0604020202020204" pitchFamily="34" charset="0"/>
              </a:rPr>
              <a:t>Zorlu Holding</a:t>
            </a:r>
            <a:endParaRPr kumimoji="0" lang="tr-TR" altLang="tr-TR" sz="2400" b="1" i="0" u="none" strike="noStrike" cap="none" normalizeH="0" baseline="0" dirty="0">
              <a:ln>
                <a:noFill/>
              </a:ln>
              <a:solidFill>
                <a:schemeClr val="tx1"/>
              </a:solidFill>
              <a:effectLst/>
              <a:latin typeface="Arial" panose="020B0604020202020204" pitchFamily="34" charset="0"/>
            </a:endParaRPr>
          </a:p>
          <a:p>
            <a:pPr algn="thaiDist">
              <a:lnSpc>
                <a:spcPct val="150000"/>
              </a:lnSpc>
            </a:pPr>
            <a:r>
              <a:rPr lang="tr-TR" sz="1800" dirty="0"/>
              <a:t>Zorlu Holding, yönetim kurulunun üstünde Onursal Başkan Zeki Zorlu yer alırken, yönetim kurulunda Ahmet Zorlu başkanlık yapar ve Cem Köksal CEO olarak görev alır. Zorlu Holding, Vestel, tekstil, enerji, madencilik gibi çeşitli sektörlerde faaliyet göstermekte olup, her bir sektörde grup başkanları bulunur. Örneğin, Vestel Şirketler Grubu Başkanı Ergün Güler, Zorlu Tekstil Grubu Başkanı Necat Altın, Zorlu Enerji Grubu Başkanı Sinan Ak gibi grup başkanları doğrudan CEO'ya rapor verir.</a:t>
            </a:r>
          </a:p>
        </p:txBody>
      </p:sp>
    </p:spTree>
    <p:extLst>
      <p:ext uri="{BB962C8B-B14F-4D97-AF65-F5344CB8AC3E}">
        <p14:creationId xmlns:p14="http://schemas.microsoft.com/office/powerpoint/2010/main" val="4146774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DEED567-2655-6746-6286-7F510740E6CF}"/>
              </a:ext>
            </a:extLst>
          </p:cNvPr>
          <p:cNvGraphicFramePr>
            <a:graphicFrameLocks noChangeAspect="1"/>
          </p:cNvGraphicFramePr>
          <p:nvPr>
            <p:custDataLst>
              <p:tags r:id="rId1"/>
            </p:custDataLst>
            <p:extLst>
              <p:ext uri="{D42A27DB-BD31-4B8C-83A1-F6EECF244321}">
                <p14:modId xmlns:p14="http://schemas.microsoft.com/office/powerpoint/2010/main" val="9827324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4EF7515A-11E4-B8D4-B166-BE067B444C1B}"/>
              </a:ext>
            </a:extLst>
          </p:cNvPr>
          <p:cNvSpPr>
            <a:spLocks noGrp="1"/>
          </p:cNvSpPr>
          <p:nvPr>
            <p:ph type="title"/>
          </p:nvPr>
        </p:nvSpPr>
        <p:spPr/>
        <p:txBody>
          <a:bodyPr vert="horz"/>
          <a:lstStyle/>
          <a:p>
            <a:r>
              <a:rPr lang="tr-TR" dirty="0"/>
              <a:t>Günümüzdeki Popüler Meslekler</a:t>
            </a:r>
          </a:p>
        </p:txBody>
      </p:sp>
    </p:spTree>
    <p:extLst>
      <p:ext uri="{BB962C8B-B14F-4D97-AF65-F5344CB8AC3E}">
        <p14:creationId xmlns:p14="http://schemas.microsoft.com/office/powerpoint/2010/main" val="3074906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DEED567-2655-6746-6286-7F510740E6CF}"/>
              </a:ext>
            </a:extLst>
          </p:cNvPr>
          <p:cNvGraphicFramePr>
            <a:graphicFrameLocks noChangeAspect="1"/>
          </p:cNvGraphicFramePr>
          <p:nvPr>
            <p:custDataLst>
              <p:tags r:id="rId1"/>
            </p:custDataLst>
            <p:extLst>
              <p:ext uri="{D42A27DB-BD31-4B8C-83A1-F6EECF244321}">
                <p14:modId xmlns:p14="http://schemas.microsoft.com/office/powerpoint/2010/main" val="39712141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3" name="think-cell data - do not delete" hidden="1">
                        <a:extLst>
                          <a:ext uri="{FF2B5EF4-FFF2-40B4-BE49-F238E27FC236}">
                            <a16:creationId xmlns:a16="http://schemas.microsoft.com/office/drawing/2014/main" id="{FDEED567-2655-6746-6286-7F510740E6C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4EF7515A-11E4-B8D4-B166-BE067B444C1B}"/>
              </a:ext>
            </a:extLst>
          </p:cNvPr>
          <p:cNvSpPr>
            <a:spLocks noGrp="1"/>
          </p:cNvSpPr>
          <p:nvPr>
            <p:ph type="title"/>
          </p:nvPr>
        </p:nvSpPr>
        <p:spPr/>
        <p:txBody>
          <a:bodyPr vert="horz"/>
          <a:lstStyle/>
          <a:p>
            <a:r>
              <a:rPr lang="tr-TR" dirty="0"/>
              <a:t>Danışmanlık Alanındaki Meslekler</a:t>
            </a:r>
          </a:p>
        </p:txBody>
      </p:sp>
      <p:sp>
        <p:nvSpPr>
          <p:cNvPr id="7" name="AutoShape 5">
            <a:extLst>
              <a:ext uri="{FF2B5EF4-FFF2-40B4-BE49-F238E27FC236}">
                <a16:creationId xmlns:a16="http://schemas.microsoft.com/office/drawing/2014/main" id="{CFB05E4E-0DC3-3FD2-FA1B-23869249424B}"/>
              </a:ext>
            </a:extLst>
          </p:cNvPr>
          <p:cNvSpPr/>
          <p:nvPr/>
        </p:nvSpPr>
        <p:spPr>
          <a:xfrm>
            <a:off x="457200" y="5753100"/>
            <a:ext cx="5381611" cy="6984"/>
          </a:xfrm>
          <a:prstGeom prst="line">
            <a:avLst/>
          </a:prstGeom>
          <a:ln w="19050" cap="flat">
            <a:solidFill>
              <a:srgbClr val="F89D56"/>
            </a:solidFill>
            <a:prstDash val="solid"/>
            <a:headEnd type="none" w="sm" len="sm"/>
            <a:tailEnd type="none" w="sm" len="sm"/>
          </a:ln>
        </p:spPr>
        <p:txBody>
          <a:bodyPr/>
          <a:lstStyle/>
          <a:p>
            <a:endParaRPr lang="tr-TR"/>
          </a:p>
        </p:txBody>
      </p:sp>
      <p:sp>
        <p:nvSpPr>
          <p:cNvPr id="8" name="AutoShape 5">
            <a:extLst>
              <a:ext uri="{FF2B5EF4-FFF2-40B4-BE49-F238E27FC236}">
                <a16:creationId xmlns:a16="http://schemas.microsoft.com/office/drawing/2014/main" id="{B7EF1D1E-A094-3E5C-2403-8C6F5B2E663A}"/>
              </a:ext>
            </a:extLst>
          </p:cNvPr>
          <p:cNvSpPr/>
          <p:nvPr/>
        </p:nvSpPr>
        <p:spPr>
          <a:xfrm flipH="1">
            <a:off x="6174498" y="1897144"/>
            <a:ext cx="0" cy="6869036"/>
          </a:xfrm>
          <a:prstGeom prst="line">
            <a:avLst/>
          </a:prstGeom>
          <a:ln w="19050" cap="flat">
            <a:solidFill>
              <a:srgbClr val="F89D56"/>
            </a:solidFill>
            <a:prstDash val="solid"/>
            <a:headEnd type="none" w="sm" len="sm"/>
            <a:tailEnd type="none" w="sm" len="sm"/>
          </a:ln>
        </p:spPr>
        <p:txBody>
          <a:bodyPr/>
          <a:lstStyle/>
          <a:p>
            <a:endParaRPr lang="tr-TR"/>
          </a:p>
        </p:txBody>
      </p:sp>
      <p:sp>
        <p:nvSpPr>
          <p:cNvPr id="9" name="Google Shape;135;p6">
            <a:extLst>
              <a:ext uri="{FF2B5EF4-FFF2-40B4-BE49-F238E27FC236}">
                <a16:creationId xmlns:a16="http://schemas.microsoft.com/office/drawing/2014/main" id="{67FF68F3-7F2A-D8A3-F32C-75243C212386}"/>
              </a:ext>
            </a:extLst>
          </p:cNvPr>
          <p:cNvSpPr/>
          <p:nvPr/>
        </p:nvSpPr>
        <p:spPr>
          <a:xfrm>
            <a:off x="606732" y="1995237"/>
            <a:ext cx="5232078" cy="342512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Aks</a:t>
            </a:r>
            <a:r>
              <a:rPr lang="tr-TR" sz="1200" dirty="0">
                <a:solidFill>
                  <a:schemeClr val="dk1"/>
                </a:solidFill>
                <a:latin typeface="Calibri"/>
                <a:ea typeface="Calibri"/>
                <a:cs typeface="Calibri"/>
                <a:sym typeface="Calibri"/>
              </a:rPr>
              <a:t>.</a:t>
            </a:r>
            <a:endParaRPr dirty="0"/>
          </a:p>
        </p:txBody>
      </p:sp>
    </p:spTree>
    <p:extLst>
      <p:ext uri="{BB962C8B-B14F-4D97-AF65-F5344CB8AC3E}">
        <p14:creationId xmlns:p14="http://schemas.microsoft.com/office/powerpoint/2010/main" val="3092262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240A4D9-B693-8652-6F90-D7AB26BAD6F9}"/>
              </a:ext>
            </a:extLst>
          </p:cNvPr>
          <p:cNvGraphicFramePr>
            <a:graphicFrameLocks noChangeAspect="1"/>
          </p:cNvGraphicFramePr>
          <p:nvPr>
            <p:custDataLst>
              <p:tags r:id="rId1"/>
            </p:custDataLst>
            <p:extLst>
              <p:ext uri="{D42A27DB-BD31-4B8C-83A1-F6EECF244321}">
                <p14:modId xmlns:p14="http://schemas.microsoft.com/office/powerpoint/2010/main" val="196028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5" imgH="312" progId="TCLayout.ActiveDocument.1">
                  <p:embed/>
                </p:oleObj>
              </mc:Choice>
              <mc:Fallback>
                <p:oleObj name="think-cell Slide" r:id="rId3" imgW="305" imgH="312"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Başlık 1">
            <a:extLst>
              <a:ext uri="{FF2B5EF4-FFF2-40B4-BE49-F238E27FC236}">
                <a16:creationId xmlns:a16="http://schemas.microsoft.com/office/drawing/2014/main" id="{9C38B428-3061-D09B-27F6-4F2D3D31E213}"/>
              </a:ext>
            </a:extLst>
          </p:cNvPr>
          <p:cNvSpPr>
            <a:spLocks noGrp="1"/>
          </p:cNvSpPr>
          <p:nvPr>
            <p:ph type="title"/>
          </p:nvPr>
        </p:nvSpPr>
        <p:spPr/>
        <p:txBody>
          <a:bodyPr vert="horz"/>
          <a:lstStyle/>
          <a:p>
            <a:r>
              <a:rPr lang="tr-TR" dirty="0"/>
              <a:t>Plazalarda Sıklıkla Kullanılan Kelimeler</a:t>
            </a:r>
          </a:p>
        </p:txBody>
      </p:sp>
      <p:sp>
        <p:nvSpPr>
          <p:cNvPr id="36" name="Google Shape;134;p6">
            <a:extLst>
              <a:ext uri="{FF2B5EF4-FFF2-40B4-BE49-F238E27FC236}">
                <a16:creationId xmlns:a16="http://schemas.microsoft.com/office/drawing/2014/main" id="{F1A0CDD4-3674-8413-AFC9-D3CD470F9023}"/>
              </a:ext>
            </a:extLst>
          </p:cNvPr>
          <p:cNvSpPr/>
          <p:nvPr/>
        </p:nvSpPr>
        <p:spPr>
          <a:xfrm>
            <a:off x="533400" y="1922544"/>
            <a:ext cx="5486400" cy="1132475"/>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 name="Google Shape;139;p6">
            <a:extLst>
              <a:ext uri="{FF2B5EF4-FFF2-40B4-BE49-F238E27FC236}">
                <a16:creationId xmlns:a16="http://schemas.microsoft.com/office/drawing/2014/main" id="{06ED96FD-A022-1CE2-2EDC-40EB3C5FE235}"/>
              </a:ext>
            </a:extLst>
          </p:cNvPr>
          <p:cNvSpPr/>
          <p:nvPr/>
        </p:nvSpPr>
        <p:spPr>
          <a:xfrm>
            <a:off x="533400" y="5405107"/>
            <a:ext cx="3810000" cy="902100"/>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135;p6">
            <a:extLst>
              <a:ext uri="{FF2B5EF4-FFF2-40B4-BE49-F238E27FC236}">
                <a16:creationId xmlns:a16="http://schemas.microsoft.com/office/drawing/2014/main" id="{BAFF4977-7807-4A13-0EF6-AA9BF0C786AA}"/>
              </a:ext>
            </a:extLst>
          </p:cNvPr>
          <p:cNvSpPr/>
          <p:nvPr/>
        </p:nvSpPr>
        <p:spPr>
          <a:xfrm>
            <a:off x="606732" y="1995237"/>
            <a:ext cx="4152169" cy="1008471"/>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Aksiyon almak: </a:t>
            </a:r>
            <a:r>
              <a:rPr lang="tr-TR" sz="1200" dirty="0">
                <a:solidFill>
                  <a:schemeClr val="dk1"/>
                </a:solidFill>
                <a:latin typeface="Calibri"/>
                <a:ea typeface="Calibri"/>
                <a:cs typeface="Calibri"/>
                <a:sym typeface="Calibri"/>
              </a:rPr>
              <a:t>Harekete geçmek, eylemde bulunmak.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Start vermek: </a:t>
            </a:r>
            <a:r>
              <a:rPr lang="tr-TR" sz="1200" dirty="0">
                <a:solidFill>
                  <a:schemeClr val="dk1"/>
                </a:solidFill>
                <a:latin typeface="Calibri"/>
                <a:ea typeface="Calibri"/>
                <a:cs typeface="Calibri"/>
                <a:sym typeface="Calibri"/>
              </a:rPr>
              <a:t>Başlamak.</a:t>
            </a:r>
          </a:p>
          <a:p>
            <a:pPr marL="0" marR="0" lvl="0" indent="0" algn="l" rtl="0">
              <a:lnSpc>
                <a:spcPct val="90000"/>
              </a:lnSpc>
              <a:spcBef>
                <a:spcPts val="0"/>
              </a:spcBef>
              <a:spcAft>
                <a:spcPts val="0"/>
              </a:spcAft>
              <a:buNone/>
            </a:pPr>
            <a:r>
              <a:rPr lang="tr-TR" sz="1200" b="1" dirty="0" err="1">
                <a:solidFill>
                  <a:schemeClr val="dk1"/>
                </a:solidFill>
                <a:latin typeface="Calibri"/>
                <a:ea typeface="Calibri"/>
                <a:cs typeface="Calibri"/>
                <a:sym typeface="Calibri"/>
              </a:rPr>
              <a:t>Kick</a:t>
            </a:r>
            <a:r>
              <a:rPr lang="tr-TR" sz="1200" b="1" dirty="0">
                <a:solidFill>
                  <a:schemeClr val="dk1"/>
                </a:solidFill>
                <a:latin typeface="Calibri"/>
                <a:ea typeface="Calibri"/>
                <a:cs typeface="Calibri"/>
                <a:sym typeface="Calibri"/>
              </a:rPr>
              <a:t> </a:t>
            </a:r>
            <a:r>
              <a:rPr lang="tr-TR" sz="1200" b="1" dirty="0" err="1">
                <a:solidFill>
                  <a:schemeClr val="dk1"/>
                </a:solidFill>
                <a:latin typeface="Calibri"/>
                <a:ea typeface="Calibri"/>
                <a:cs typeface="Calibri"/>
                <a:sym typeface="Calibri"/>
              </a:rPr>
              <a:t>off</a:t>
            </a:r>
            <a:r>
              <a:rPr lang="tr-TR" sz="1200" b="1" dirty="0">
                <a:solidFill>
                  <a:schemeClr val="dk1"/>
                </a:solidFill>
                <a:latin typeface="Calibri"/>
                <a:ea typeface="Calibri"/>
                <a:cs typeface="Calibri"/>
                <a:sym typeface="Calibri"/>
              </a:rPr>
              <a:t> </a:t>
            </a:r>
            <a:r>
              <a:rPr lang="tr-TR" sz="1200" b="1" dirty="0" err="1">
                <a:solidFill>
                  <a:schemeClr val="dk1"/>
                </a:solidFill>
                <a:latin typeface="Calibri"/>
                <a:ea typeface="Calibri"/>
                <a:cs typeface="Calibri"/>
                <a:sym typeface="Calibri"/>
              </a:rPr>
              <a:t>meeting</a:t>
            </a:r>
            <a:r>
              <a:rPr lang="tr-TR" sz="1200" b="1" dirty="0">
                <a:solidFill>
                  <a:schemeClr val="dk1"/>
                </a:solidFill>
                <a:latin typeface="Calibri"/>
                <a:ea typeface="Calibri"/>
                <a:cs typeface="Calibri"/>
                <a:sym typeface="Calibri"/>
              </a:rPr>
              <a:t>: </a:t>
            </a:r>
            <a:r>
              <a:rPr lang="tr-TR" sz="1200" dirty="0">
                <a:solidFill>
                  <a:schemeClr val="dk1"/>
                </a:solidFill>
                <a:latin typeface="Calibri"/>
                <a:ea typeface="Calibri"/>
                <a:cs typeface="Calibri"/>
                <a:sym typeface="Calibri"/>
              </a:rPr>
              <a:t>Proje başlangıç toplantısı.</a:t>
            </a:r>
          </a:p>
          <a:p>
            <a:pPr marL="0" marR="0" lvl="0" indent="0" algn="l" rtl="0">
              <a:lnSpc>
                <a:spcPct val="90000"/>
              </a:lnSpc>
              <a:spcBef>
                <a:spcPts val="0"/>
              </a:spcBef>
              <a:spcAft>
                <a:spcPts val="0"/>
              </a:spcAft>
              <a:buNone/>
            </a:pPr>
            <a:r>
              <a:rPr lang="tr-TR" sz="1200" b="1" dirty="0" err="1">
                <a:solidFill>
                  <a:schemeClr val="dk1"/>
                </a:solidFill>
                <a:latin typeface="Calibri"/>
                <a:ea typeface="Calibri"/>
                <a:cs typeface="Calibri"/>
                <a:sym typeface="Calibri"/>
              </a:rPr>
              <a:t>Push</a:t>
            </a:r>
            <a:r>
              <a:rPr lang="tr-TR" sz="1200" b="1" dirty="0">
                <a:solidFill>
                  <a:schemeClr val="dk1"/>
                </a:solidFill>
                <a:latin typeface="Calibri"/>
                <a:ea typeface="Calibri"/>
                <a:cs typeface="Calibri"/>
                <a:sym typeface="Calibri"/>
              </a:rPr>
              <a:t> etmek: </a:t>
            </a:r>
            <a:r>
              <a:rPr lang="tr-TR" sz="1200" dirty="0">
                <a:solidFill>
                  <a:schemeClr val="dk1"/>
                </a:solidFill>
                <a:latin typeface="Calibri"/>
                <a:ea typeface="Calibri"/>
                <a:cs typeface="Calibri"/>
                <a:sym typeface="Calibri"/>
              </a:rPr>
              <a:t>Süreci hızlandırmak için baskı yapmak.</a:t>
            </a:r>
          </a:p>
          <a:p>
            <a:pPr marL="0" marR="0" lvl="0" indent="0" algn="l" rtl="0">
              <a:lnSpc>
                <a:spcPct val="90000"/>
              </a:lnSpc>
              <a:spcBef>
                <a:spcPts val="0"/>
              </a:spcBef>
              <a:spcAft>
                <a:spcPts val="0"/>
              </a:spcAft>
              <a:buNone/>
            </a:pPr>
            <a:r>
              <a:rPr lang="tr-TR" sz="1200" b="1" dirty="0">
                <a:solidFill>
                  <a:schemeClr val="dk1"/>
                </a:solidFill>
                <a:latin typeface="Calibri"/>
                <a:ea typeface="Calibri"/>
                <a:cs typeface="Calibri"/>
                <a:sym typeface="Calibri"/>
              </a:rPr>
              <a:t>Canlıya almak: </a:t>
            </a:r>
            <a:r>
              <a:rPr lang="tr-TR" sz="1200" dirty="0">
                <a:solidFill>
                  <a:schemeClr val="dk1"/>
                </a:solidFill>
                <a:latin typeface="Calibri"/>
                <a:ea typeface="Calibri"/>
                <a:cs typeface="Calibri"/>
                <a:sym typeface="Calibri"/>
              </a:rPr>
              <a:t> Yeni yapılan sistemi çalışır duruma getirmek.</a:t>
            </a:r>
            <a:endParaRPr dirty="0"/>
          </a:p>
        </p:txBody>
      </p:sp>
      <p:pic>
        <p:nvPicPr>
          <p:cNvPr id="42" name="Grafik 41" descr="Erkek öğrenci">
            <a:extLst>
              <a:ext uri="{FF2B5EF4-FFF2-40B4-BE49-F238E27FC236}">
                <a16:creationId xmlns:a16="http://schemas.microsoft.com/office/drawing/2014/main" id="{D1E20BEB-BD69-00C5-1FE8-636E55CE19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39170" y="9334500"/>
            <a:ext cx="644832" cy="644832"/>
          </a:xfrm>
          <a:prstGeom prst="rect">
            <a:avLst/>
          </a:prstGeom>
        </p:spPr>
      </p:pic>
      <p:pic>
        <p:nvPicPr>
          <p:cNvPr id="44" name="Grafik 43" descr="Ofis çalışanı">
            <a:extLst>
              <a:ext uri="{FF2B5EF4-FFF2-40B4-BE49-F238E27FC236}">
                <a16:creationId xmlns:a16="http://schemas.microsoft.com/office/drawing/2014/main" id="{F7615B53-85C2-C1D9-499B-A2778CE2C8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4338" y="9347200"/>
            <a:ext cx="644832" cy="644832"/>
          </a:xfrm>
          <a:prstGeom prst="rect">
            <a:avLst/>
          </a:prstGeom>
        </p:spPr>
      </p:pic>
      <p:pic>
        <p:nvPicPr>
          <p:cNvPr id="46" name="Grafik 45" descr="Dedektif">
            <a:extLst>
              <a:ext uri="{FF2B5EF4-FFF2-40B4-BE49-F238E27FC236}">
                <a16:creationId xmlns:a16="http://schemas.microsoft.com/office/drawing/2014/main" id="{8E4C8A11-819A-BF43-58C4-3BC91BFB17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3504" y="9334500"/>
            <a:ext cx="644832" cy="644832"/>
          </a:xfrm>
          <a:prstGeom prst="rect">
            <a:avLst/>
          </a:prstGeom>
        </p:spPr>
      </p:pic>
      <p:pic>
        <p:nvPicPr>
          <p:cNvPr id="48" name="Grafik 47" descr="Taktik defteri">
            <a:extLst>
              <a:ext uri="{FF2B5EF4-FFF2-40B4-BE49-F238E27FC236}">
                <a16:creationId xmlns:a16="http://schemas.microsoft.com/office/drawing/2014/main" id="{C083D24D-3F3B-32A8-9454-81FD921B40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71169" y="9334500"/>
            <a:ext cx="644832" cy="644832"/>
          </a:xfrm>
          <a:prstGeom prst="rect">
            <a:avLst/>
          </a:prstGeom>
        </p:spPr>
      </p:pic>
      <p:pic>
        <p:nvPicPr>
          <p:cNvPr id="50" name="Grafik 49" descr="Sunu çubuk grafiği">
            <a:extLst>
              <a:ext uri="{FF2B5EF4-FFF2-40B4-BE49-F238E27FC236}">
                <a16:creationId xmlns:a16="http://schemas.microsoft.com/office/drawing/2014/main" id="{3E5B6FF1-580E-B488-E9B6-8786E4F84B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48000" y="9334500"/>
            <a:ext cx="644832" cy="644832"/>
          </a:xfrm>
          <a:prstGeom prst="rect">
            <a:avLst/>
          </a:prstGeom>
        </p:spPr>
      </p:pic>
      <p:pic>
        <p:nvPicPr>
          <p:cNvPr id="52" name="Grafik 51" descr="Koşu">
            <a:extLst>
              <a:ext uri="{FF2B5EF4-FFF2-40B4-BE49-F238E27FC236}">
                <a16:creationId xmlns:a16="http://schemas.microsoft.com/office/drawing/2014/main" id="{CBC5AE3D-4391-CA98-EE9F-9C0D77CAD7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70179" y="2166365"/>
            <a:ext cx="644832" cy="644832"/>
          </a:xfrm>
          <a:prstGeom prst="rect">
            <a:avLst/>
          </a:prstGeom>
        </p:spPr>
      </p:pic>
      <p:pic>
        <p:nvPicPr>
          <p:cNvPr id="54" name="Grafik 53" descr="Sürünme">
            <a:extLst>
              <a:ext uri="{FF2B5EF4-FFF2-40B4-BE49-F238E27FC236}">
                <a16:creationId xmlns:a16="http://schemas.microsoft.com/office/drawing/2014/main" id="{971B18A9-B109-292F-A0D1-230545B5C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25347" y="2189208"/>
            <a:ext cx="644832" cy="644832"/>
          </a:xfrm>
          <a:prstGeom prst="rect">
            <a:avLst/>
          </a:prstGeom>
        </p:spPr>
      </p:pic>
      <p:pic>
        <p:nvPicPr>
          <p:cNvPr id="56" name="Grafik 55" descr="Madalya">
            <a:extLst>
              <a:ext uri="{FF2B5EF4-FFF2-40B4-BE49-F238E27FC236}">
                <a16:creationId xmlns:a16="http://schemas.microsoft.com/office/drawing/2014/main" id="{BA4F1222-DB90-DEB3-7818-605E5B5E62F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89939" y="9353136"/>
            <a:ext cx="638895" cy="638895"/>
          </a:xfrm>
          <a:prstGeom prst="rect">
            <a:avLst/>
          </a:prstGeom>
        </p:spPr>
      </p:pic>
      <p:pic>
        <p:nvPicPr>
          <p:cNvPr id="58" name="Grafik 57" descr="Kupa">
            <a:extLst>
              <a:ext uri="{FF2B5EF4-FFF2-40B4-BE49-F238E27FC236}">
                <a16:creationId xmlns:a16="http://schemas.microsoft.com/office/drawing/2014/main" id="{8949BCD9-00AD-B48A-2DCE-851DFEDE694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54234" y="9334500"/>
            <a:ext cx="638895" cy="638895"/>
          </a:xfrm>
          <a:prstGeom prst="rect">
            <a:avLst/>
          </a:prstGeom>
        </p:spPr>
      </p:pic>
      <p:pic>
        <p:nvPicPr>
          <p:cNvPr id="60" name="Grafik 59" descr="Beğenme işareti">
            <a:extLst>
              <a:ext uri="{FF2B5EF4-FFF2-40B4-BE49-F238E27FC236}">
                <a16:creationId xmlns:a16="http://schemas.microsoft.com/office/drawing/2014/main" id="{F6D121F4-DBEB-18A1-F581-63D20E3173A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60288" y="9318400"/>
            <a:ext cx="638895" cy="638895"/>
          </a:xfrm>
          <a:prstGeom prst="rect">
            <a:avLst/>
          </a:prstGeom>
        </p:spPr>
      </p:pic>
      <p:pic>
        <p:nvPicPr>
          <p:cNvPr id="62" name="Grafik 61" descr="Tırnak İşareti">
            <a:extLst>
              <a:ext uri="{FF2B5EF4-FFF2-40B4-BE49-F238E27FC236}">
                <a16:creationId xmlns:a16="http://schemas.microsoft.com/office/drawing/2014/main" id="{312048C4-4170-CE3D-8F53-A66BC6786E3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195540" y="9347199"/>
            <a:ext cx="644831" cy="644831"/>
          </a:xfrm>
          <a:prstGeom prst="rect">
            <a:avLst/>
          </a:prstGeom>
        </p:spPr>
      </p:pic>
      <p:pic>
        <p:nvPicPr>
          <p:cNvPr id="64" name="Grafik 63" descr="Tokalaşma">
            <a:extLst>
              <a:ext uri="{FF2B5EF4-FFF2-40B4-BE49-F238E27FC236}">
                <a16:creationId xmlns:a16="http://schemas.microsoft.com/office/drawing/2014/main" id="{F692060A-BA92-D7AF-6AAC-2FB67901A3B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80882" y="9334500"/>
            <a:ext cx="638895" cy="638895"/>
          </a:xfrm>
          <a:prstGeom prst="rect">
            <a:avLst/>
          </a:prstGeom>
        </p:spPr>
      </p:pic>
      <p:pic>
        <p:nvPicPr>
          <p:cNvPr id="66" name="Grafik 65" descr="Evrak çantası">
            <a:extLst>
              <a:ext uri="{FF2B5EF4-FFF2-40B4-BE49-F238E27FC236}">
                <a16:creationId xmlns:a16="http://schemas.microsoft.com/office/drawing/2014/main" id="{3C0F1836-AD70-EE81-D9E0-E8E3A634C5CC}"/>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92752" y="9353134"/>
            <a:ext cx="638895" cy="638895"/>
          </a:xfrm>
          <a:prstGeom prst="rect">
            <a:avLst/>
          </a:prstGeom>
        </p:spPr>
      </p:pic>
      <p:pic>
        <p:nvPicPr>
          <p:cNvPr id="68" name="Grafik 67" descr="Çalışan kimlik kartı">
            <a:extLst>
              <a:ext uri="{FF2B5EF4-FFF2-40B4-BE49-F238E27FC236}">
                <a16:creationId xmlns:a16="http://schemas.microsoft.com/office/drawing/2014/main" id="{22BEC50A-C4E1-EAC5-F474-B58AA68ED50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563390" y="9282399"/>
            <a:ext cx="638895" cy="638895"/>
          </a:xfrm>
          <a:prstGeom prst="rect">
            <a:avLst/>
          </a:prstGeom>
        </p:spPr>
      </p:pic>
      <p:pic>
        <p:nvPicPr>
          <p:cNvPr id="70" name="Grafik 69" descr="Toplantı">
            <a:extLst>
              <a:ext uri="{FF2B5EF4-FFF2-40B4-BE49-F238E27FC236}">
                <a16:creationId xmlns:a16="http://schemas.microsoft.com/office/drawing/2014/main" id="{6721ED4D-2CCF-D5D2-C9B1-67FC2A90DDB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3905511" y="9244299"/>
            <a:ext cx="638895" cy="638895"/>
          </a:xfrm>
          <a:prstGeom prst="rect">
            <a:avLst/>
          </a:prstGeom>
        </p:spPr>
      </p:pic>
      <p:pic>
        <p:nvPicPr>
          <p:cNvPr id="72" name="Grafik 71" descr="Müşteri incelemesi">
            <a:extLst>
              <a:ext uri="{FF2B5EF4-FFF2-40B4-BE49-F238E27FC236}">
                <a16:creationId xmlns:a16="http://schemas.microsoft.com/office/drawing/2014/main" id="{6526D815-B51A-7C5C-5848-B709A1DDD5D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392553" y="9297693"/>
            <a:ext cx="638895" cy="638895"/>
          </a:xfrm>
          <a:prstGeom prst="rect">
            <a:avLst/>
          </a:prstGeom>
        </p:spPr>
      </p:pic>
      <p:pic>
        <p:nvPicPr>
          <p:cNvPr id="74" name="Grafik 73" descr="İş Büyümesi">
            <a:extLst>
              <a:ext uri="{FF2B5EF4-FFF2-40B4-BE49-F238E27FC236}">
                <a16:creationId xmlns:a16="http://schemas.microsoft.com/office/drawing/2014/main" id="{877AA48D-249C-D7C6-6A69-03660C46E7A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2684974" y="9334499"/>
            <a:ext cx="638895" cy="638895"/>
          </a:xfrm>
          <a:prstGeom prst="rect">
            <a:avLst/>
          </a:prstGeom>
        </p:spPr>
      </p:pic>
      <p:sp>
        <p:nvSpPr>
          <p:cNvPr id="75" name="Google Shape;134;p6">
            <a:extLst>
              <a:ext uri="{FF2B5EF4-FFF2-40B4-BE49-F238E27FC236}">
                <a16:creationId xmlns:a16="http://schemas.microsoft.com/office/drawing/2014/main" id="{F05ECE1B-6202-D892-8D04-2426637B0241}"/>
              </a:ext>
            </a:extLst>
          </p:cNvPr>
          <p:cNvSpPr/>
          <p:nvPr/>
        </p:nvSpPr>
        <p:spPr>
          <a:xfrm>
            <a:off x="6279287" y="1922544"/>
            <a:ext cx="5486400" cy="1132475"/>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 name="Google Shape;134;p6">
            <a:extLst>
              <a:ext uri="{FF2B5EF4-FFF2-40B4-BE49-F238E27FC236}">
                <a16:creationId xmlns:a16="http://schemas.microsoft.com/office/drawing/2014/main" id="{DD908C12-1ECD-4491-1C46-05A1D6F6ACDA}"/>
              </a:ext>
            </a:extLst>
          </p:cNvPr>
          <p:cNvSpPr/>
          <p:nvPr/>
        </p:nvSpPr>
        <p:spPr>
          <a:xfrm>
            <a:off x="12025174" y="1922544"/>
            <a:ext cx="5486400" cy="1132475"/>
          </a:xfrm>
          <a:prstGeom prst="rect">
            <a:avLst/>
          </a:prstGeom>
          <a:no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AutoShape 5">
            <a:extLst>
              <a:ext uri="{FF2B5EF4-FFF2-40B4-BE49-F238E27FC236}">
                <a16:creationId xmlns:a16="http://schemas.microsoft.com/office/drawing/2014/main" id="{82679A1A-C2D5-B272-E85D-0366989FE934}"/>
              </a:ext>
            </a:extLst>
          </p:cNvPr>
          <p:cNvSpPr/>
          <p:nvPr/>
        </p:nvSpPr>
        <p:spPr>
          <a:xfrm>
            <a:off x="533400" y="3314699"/>
            <a:ext cx="5381611" cy="6984"/>
          </a:xfrm>
          <a:prstGeom prst="line">
            <a:avLst/>
          </a:prstGeom>
          <a:ln w="19050" cap="flat">
            <a:solidFill>
              <a:srgbClr val="F89D56"/>
            </a:solidFill>
            <a:prstDash val="solid"/>
            <a:headEnd type="none" w="sm" len="sm"/>
            <a:tailEnd type="none" w="sm" len="sm"/>
          </a:ln>
        </p:spPr>
        <p:txBody>
          <a:bodyPr/>
          <a:lstStyle/>
          <a:p>
            <a:endParaRPr lang="tr-TR"/>
          </a:p>
        </p:txBody>
      </p:sp>
      <p:sp>
        <p:nvSpPr>
          <p:cNvPr id="78" name="AutoShape 5">
            <a:extLst>
              <a:ext uri="{FF2B5EF4-FFF2-40B4-BE49-F238E27FC236}">
                <a16:creationId xmlns:a16="http://schemas.microsoft.com/office/drawing/2014/main" id="{5933E261-58F6-0324-445A-D2B1E608A6E5}"/>
              </a:ext>
            </a:extLst>
          </p:cNvPr>
          <p:cNvSpPr/>
          <p:nvPr/>
        </p:nvSpPr>
        <p:spPr>
          <a:xfrm flipH="1">
            <a:off x="6174498" y="1897144"/>
            <a:ext cx="0" cy="6869036"/>
          </a:xfrm>
          <a:prstGeom prst="line">
            <a:avLst/>
          </a:prstGeom>
          <a:ln w="19050" cap="flat">
            <a:solidFill>
              <a:srgbClr val="F89D56"/>
            </a:solidFill>
            <a:prstDash val="solid"/>
            <a:headEnd type="none" w="sm" len="sm"/>
            <a:tailEnd type="none" w="sm" len="sm"/>
          </a:ln>
        </p:spPr>
        <p:txBody>
          <a:bodyPr/>
          <a:lstStyle/>
          <a:p>
            <a:endParaRPr lang="tr-TR"/>
          </a:p>
        </p:txBody>
      </p:sp>
    </p:spTree>
    <p:extLst>
      <p:ext uri="{BB962C8B-B14F-4D97-AF65-F5344CB8AC3E}">
        <p14:creationId xmlns:p14="http://schemas.microsoft.com/office/powerpoint/2010/main" val="1972741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956</Words>
  <Application>Microsoft Office PowerPoint</Application>
  <PresentationFormat>Özel</PresentationFormat>
  <Paragraphs>90</Paragraphs>
  <Slides>14</Slides>
  <Notes>1</Notes>
  <HiddenSlides>0</HiddenSlides>
  <MMClips>0</MMClips>
  <ScaleCrop>false</ScaleCrop>
  <HeadingPairs>
    <vt:vector size="8" baseType="variant">
      <vt:variant>
        <vt:lpstr>Kullanılan Yazı Tipleri</vt:lpstr>
      </vt:variant>
      <vt:variant>
        <vt:i4>5</vt:i4>
      </vt:variant>
      <vt:variant>
        <vt:lpstr>Tema</vt:lpstr>
      </vt:variant>
      <vt:variant>
        <vt:i4>1</vt:i4>
      </vt:variant>
      <vt:variant>
        <vt:lpstr>Eklenmiş OLE Hizmet Programları</vt:lpstr>
      </vt:variant>
      <vt:variant>
        <vt:i4>1</vt:i4>
      </vt:variant>
      <vt:variant>
        <vt:lpstr>Slayt Başlıkları</vt:lpstr>
      </vt:variant>
      <vt:variant>
        <vt:i4>14</vt:i4>
      </vt:variant>
    </vt:vector>
  </HeadingPairs>
  <TitlesOfParts>
    <vt:vector size="21" baseType="lpstr">
      <vt:lpstr>Proxima Nova</vt:lpstr>
      <vt:lpstr>Now</vt:lpstr>
      <vt:lpstr>Arial</vt:lpstr>
      <vt:lpstr>Calibri</vt:lpstr>
      <vt:lpstr>Proxima Nova Bold</vt:lpstr>
      <vt:lpstr>Office Theme</vt:lpstr>
      <vt:lpstr>think-cell Slide</vt:lpstr>
      <vt:lpstr>Business 101</vt:lpstr>
      <vt:lpstr>PowerPoint Sunusu</vt:lpstr>
      <vt:lpstr>PowerPoint Sunusu</vt:lpstr>
      <vt:lpstr>PowerPoint Sunusu</vt:lpstr>
      <vt:lpstr>PowerPoint Sunusu</vt:lpstr>
      <vt:lpstr>Örnek: Kazancı Holding ve Zorlu Holding</vt:lpstr>
      <vt:lpstr>Günümüzdeki Popüler Meslekler</vt:lpstr>
      <vt:lpstr>Danışmanlık Alanındaki Meslekler</vt:lpstr>
      <vt:lpstr>Plazalarda Sıklıkla Kullanılan Kelimeler</vt:lpstr>
      <vt:lpstr>Plazalarda Sıklıkla Kullanılan Kelimeler</vt:lpstr>
      <vt:lpstr>Akademi</vt:lpstr>
      <vt:lpstr>Popüler Mühendislikler ve Puanları</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FINTEGRAL SUNUM</dc:title>
  <dc:creator>Batuhan Yelseli</dc:creator>
  <cp:lastModifiedBy>Mehmet Oğuz Öztekin</cp:lastModifiedBy>
  <cp:revision>11</cp:revision>
  <dcterms:created xsi:type="dcterms:W3CDTF">2006-08-16T00:00:00Z</dcterms:created>
  <dcterms:modified xsi:type="dcterms:W3CDTF">2024-10-25T14:34:40Z</dcterms:modified>
  <dc:identifier>DAGT8yb42Oo</dc:identifier>
</cp:coreProperties>
</file>